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147376033" r:id="rId2"/>
    <p:sldId id="2134810177" r:id="rId3"/>
    <p:sldId id="2134810128" r:id="rId4"/>
    <p:sldId id="2134810205" r:id="rId5"/>
    <p:sldId id="2147376026" r:id="rId6"/>
    <p:sldId id="2147376018" r:id="rId7"/>
    <p:sldId id="257" r:id="rId8"/>
    <p:sldId id="2134810142" r:id="rId9"/>
    <p:sldId id="2147376020" r:id="rId10"/>
    <p:sldId id="2134810034" r:id="rId11"/>
    <p:sldId id="2134810032" r:id="rId12"/>
    <p:sldId id="2134810227" r:id="rId13"/>
    <p:sldId id="2147376017" r:id="rId14"/>
    <p:sldId id="2134810129" r:id="rId15"/>
    <p:sldId id="2147376021" r:id="rId16"/>
    <p:sldId id="2134810071" r:id="rId17"/>
    <p:sldId id="2134810179" r:id="rId18"/>
    <p:sldId id="2134810206" r:id="rId19"/>
    <p:sldId id="2147376034" r:id="rId20"/>
    <p:sldId id="2147376023" r:id="rId21"/>
    <p:sldId id="2147376022" r:id="rId22"/>
    <p:sldId id="366" r:id="rId23"/>
    <p:sldId id="332" r:id="rId24"/>
    <p:sldId id="356" r:id="rId25"/>
    <p:sldId id="2134810028" r:id="rId26"/>
    <p:sldId id="21348100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833"/>
    <a:srgbClr val="AA1F2F"/>
    <a:srgbClr val="B41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77498-3CD3-4831-B50E-22E1966280EE}" v="9" dt="2023-04-20T05:55:26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7755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kane, nikhil (BOM-INA)" userId="27395c5f-0e3c-4ebe-b3bd-18fcac09321c" providerId="ADAL" clId="{78B77498-3CD3-4831-B50E-22E1966280EE}"/>
    <pc:docChg chg="undo custSel modSld">
      <pc:chgData name="kokane, nikhil (BOM-INA)" userId="27395c5f-0e3c-4ebe-b3bd-18fcac09321c" providerId="ADAL" clId="{78B77498-3CD3-4831-B50E-22E1966280EE}" dt="2023-04-20T05:55:43.668" v="23" actId="1076"/>
      <pc:docMkLst>
        <pc:docMk/>
      </pc:docMkLst>
      <pc:sldChg chg="modSp mod">
        <pc:chgData name="kokane, nikhil (BOM-INA)" userId="27395c5f-0e3c-4ebe-b3bd-18fcac09321c" providerId="ADAL" clId="{78B77498-3CD3-4831-B50E-22E1966280EE}" dt="2023-04-20T05:55:43.668" v="23" actId="1076"/>
        <pc:sldMkLst>
          <pc:docMk/>
          <pc:sldMk cId="2192369485" sldId="332"/>
        </pc:sldMkLst>
        <pc:picChg chg="mod">
          <ac:chgData name="kokane, nikhil (BOM-INA)" userId="27395c5f-0e3c-4ebe-b3bd-18fcac09321c" providerId="ADAL" clId="{78B77498-3CD3-4831-B50E-22E1966280EE}" dt="2023-04-20T05:55:34.179" v="20" actId="1076"/>
          <ac:picMkLst>
            <pc:docMk/>
            <pc:sldMk cId="2192369485" sldId="332"/>
            <ac:picMk id="14" creationId="{AE7B0118-77B8-4D8E-88FC-B9C11FAD60A5}"/>
          </ac:picMkLst>
        </pc:picChg>
        <pc:picChg chg="mod">
          <ac:chgData name="kokane, nikhil (BOM-INA)" userId="27395c5f-0e3c-4ebe-b3bd-18fcac09321c" providerId="ADAL" clId="{78B77498-3CD3-4831-B50E-22E1966280EE}" dt="2023-04-20T05:55:43.668" v="23" actId="1076"/>
          <ac:picMkLst>
            <pc:docMk/>
            <pc:sldMk cId="2192369485" sldId="332"/>
            <ac:picMk id="15" creationId="{7AAB347D-18CA-43A5-8CA9-513F675D47FA}"/>
          </ac:picMkLst>
        </pc:picChg>
      </pc:sldChg>
      <pc:sldChg chg="modSp mod">
        <pc:chgData name="kokane, nikhil (BOM-INA)" userId="27395c5f-0e3c-4ebe-b3bd-18fcac09321c" providerId="ADAL" clId="{78B77498-3CD3-4831-B50E-22E1966280EE}" dt="2023-04-20T05:55:05.297" v="15" actId="1076"/>
        <pc:sldMkLst>
          <pc:docMk/>
          <pc:sldMk cId="2560884015" sldId="356"/>
        </pc:sldMkLst>
        <pc:spChg chg="mod">
          <ac:chgData name="kokane, nikhil (BOM-INA)" userId="27395c5f-0e3c-4ebe-b3bd-18fcac09321c" providerId="ADAL" clId="{78B77498-3CD3-4831-B50E-22E1966280EE}" dt="2023-04-20T05:55:05.297" v="15" actId="1076"/>
          <ac:spMkLst>
            <pc:docMk/>
            <pc:sldMk cId="2560884015" sldId="356"/>
            <ac:spMk id="4" creationId="{9B30A2D4-8CF8-42CF-BA3A-BE21E18FF0D4}"/>
          </ac:spMkLst>
        </pc:spChg>
        <pc:spChg chg="mod">
          <ac:chgData name="kokane, nikhil (BOM-INA)" userId="27395c5f-0e3c-4ebe-b3bd-18fcac09321c" providerId="ADAL" clId="{78B77498-3CD3-4831-B50E-22E1966280EE}" dt="2023-04-20T05:55:03.952" v="13" actId="1076"/>
          <ac:spMkLst>
            <pc:docMk/>
            <pc:sldMk cId="2560884015" sldId="356"/>
            <ac:spMk id="15" creationId="{F82B27E3-9EC2-4275-8F0B-F777438C585B}"/>
          </ac:spMkLst>
        </pc:spChg>
        <pc:picChg chg="mod">
          <ac:chgData name="kokane, nikhil (BOM-INA)" userId="27395c5f-0e3c-4ebe-b3bd-18fcac09321c" providerId="ADAL" clId="{78B77498-3CD3-4831-B50E-22E1966280EE}" dt="2023-04-20T05:54:37.150" v="8" actId="1076"/>
          <ac:picMkLst>
            <pc:docMk/>
            <pc:sldMk cId="2560884015" sldId="356"/>
            <ac:picMk id="1026" creationId="{4A264310-7A88-4049-B171-8D90FF95797F}"/>
          </ac:picMkLst>
        </pc:picChg>
      </pc:sldChg>
      <pc:sldChg chg="modSp mod">
        <pc:chgData name="kokane, nikhil (BOM-INA)" userId="27395c5f-0e3c-4ebe-b3bd-18fcac09321c" providerId="ADAL" clId="{78B77498-3CD3-4831-B50E-22E1966280EE}" dt="2023-04-20T05:53:43.490" v="1" actId="1076"/>
        <pc:sldMkLst>
          <pc:docMk/>
          <pc:sldMk cId="1379659278" sldId="2134810028"/>
        </pc:sldMkLst>
        <pc:picChg chg="mod">
          <ac:chgData name="kokane, nikhil (BOM-INA)" userId="27395c5f-0e3c-4ebe-b3bd-18fcac09321c" providerId="ADAL" clId="{78B77498-3CD3-4831-B50E-22E1966280EE}" dt="2023-04-20T05:53:43.490" v="1" actId="1076"/>
          <ac:picMkLst>
            <pc:docMk/>
            <pc:sldMk cId="1379659278" sldId="2134810028"/>
            <ac:picMk id="4" creationId="{A9711F2A-1596-104A-990A-4492472C604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</a:rPr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9146110083311"/>
          <c:y val="0.11512685372550849"/>
          <c:w val="0.84880404380862196"/>
          <c:h val="0.79784191840505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</c:v>
                </c:pt>
              </c:strCache>
            </c:strRef>
          </c:tx>
          <c:spPr>
            <a:solidFill>
              <a:srgbClr val="E31833"/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F 97</c:v>
                </c:pt>
                <c:pt idx="1">
                  <c:v>F 07</c:v>
                </c:pt>
                <c:pt idx="2">
                  <c:v>F 23 (10M)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3736</c:v>
                </c:pt>
                <c:pt idx="1">
                  <c:v>39790</c:v>
                </c:pt>
                <c:pt idx="2">
                  <c:v>330213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7-C743-A2A0-E00BC0E1A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2687792"/>
        <c:axId val="342692888"/>
      </c:barChart>
      <c:catAx>
        <c:axId val="34268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42692888"/>
        <c:crosses val="autoZero"/>
        <c:auto val="1"/>
        <c:lblAlgn val="ctr"/>
        <c:lblOffset val="100"/>
        <c:noMultiLvlLbl val="0"/>
      </c:catAx>
      <c:valAx>
        <c:axId val="342692888"/>
        <c:scaling>
          <c:orientation val="minMax"/>
          <c:max val="35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4268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0.27317</cdr:x>
      <cdr:y>0.18853</cdr:y>
    </cdr:from>
    <cdr:to>
      <cdr:x>0.7459</cdr:x>
      <cdr:y>0.75021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84727654-A44A-4277-BD07-9BD9262ED8C9}"/>
            </a:ext>
          </a:extLst>
        </cdr:cNvPr>
        <cdr:cNvCxnSpPr/>
      </cdr:nvCxnSpPr>
      <cdr:spPr>
        <a:xfrm xmlns:a="http://schemas.openxmlformats.org/drawingml/2006/main" flipV="1">
          <a:off x="1571662" y="881165"/>
          <a:ext cx="2719775" cy="262530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2">
              <a:lumMod val="1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9T13:11:48.6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9T13:11:48.68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6AC95-166A-41FD-8EDD-C63E3AE57F88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919D5-76A8-45E8-9667-82CF6DECB9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710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F21D7-E3A7-C946-830A-4693FABD9C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01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Occupying significant position in almost all businesses that we are in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F21D7-E3A7-C946-830A-4693FABD9C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8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Strong global presence across the world both in services and manufacturing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25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Our global neural network has key nodes at Detroit, UK and MRV Chennai. </a:t>
            </a:r>
          </a:p>
          <a:p>
            <a:r>
              <a:rPr lang="en-IN" dirty="0"/>
              <a:t>These COEs for design, technology and engineering respectively work closely to deliver automobiles of the future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8775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World’s fastest street legal car is a Mahindra car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4210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We are progressing as planned on ESG commitments.</a:t>
            </a:r>
          </a:p>
          <a:p>
            <a:pPr marL="0" indent="0">
              <a:buNone/>
            </a:pPr>
            <a:r>
              <a:rPr lang="en-IN" dirty="0"/>
              <a:t>On being carbon Neutral – We are 3 decades ahead of India, 1 decade ahead of Paris agreement</a:t>
            </a:r>
          </a:p>
          <a:p>
            <a:pPr marL="0" indent="0">
              <a:buNone/>
            </a:pPr>
            <a:r>
              <a:rPr lang="en-IN" dirty="0"/>
              <a:t>Our EP 100 program is focused on – doubling energy production </a:t>
            </a:r>
          </a:p>
          <a:p>
            <a:pPr marL="0" indent="0">
              <a:buNone/>
            </a:pPr>
            <a:r>
              <a:rPr lang="en-IN" dirty="0"/>
              <a:t>We are a Water positive company</a:t>
            </a:r>
          </a:p>
          <a:p>
            <a:pPr marL="0" indent="0">
              <a:buNone/>
            </a:pPr>
            <a:r>
              <a:rPr lang="en-IN" dirty="0"/>
              <a:t>We have a robust well governed social program - 50% donors for the </a:t>
            </a:r>
            <a:r>
              <a:rPr lang="en-IN" dirty="0" err="1"/>
              <a:t>Nanhi</a:t>
            </a:r>
            <a:r>
              <a:rPr lang="en-IN" dirty="0"/>
              <a:t> Kali program are external corporate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C5653-0B14-431F-8DA0-86439FA34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08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EBEC-4EDA-4D5D-B1D4-5E03089C817E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0224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Businesses committed to reduce carbon emissions by making green products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1526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MLDL delivered first net zero energy building – EDEN</a:t>
            </a:r>
          </a:p>
          <a:p>
            <a:r>
              <a:rPr lang="en-US" dirty="0"/>
              <a:t>It has pledged to make all buildings Net Zero from the year 2030 onwards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242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Susten</a:t>
            </a:r>
            <a:r>
              <a:rPr lang="en-IN" dirty="0"/>
              <a:t> is a leading solar energy company in the country known for its technology, scale and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8476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Business improving lives at the grassroot level. Mahindra finance is financing small dreams of big India and has more reach than the largest public sector bank in the country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361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In the first ad Mahindra ever released, the founders spoke not of the products or services but about their guiding principles and values.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8980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Mahindra Tractors is empowering Indian farmers and helping them change their destiny through tech-enabled farm prosperity.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6372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Our efforts in the area of ESG are being recognised globally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3581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47A5D-3C5E-4450-A4BA-FD330CABC27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49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C5653-0B14-431F-8DA0-86439FA34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12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14643-D701-43C6-81D9-8A67185D3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236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CF7F-0CC9-481F-9E4B-D642EF541835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510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purpose RISE has commercial logic and social logic. </a:t>
            </a:r>
          </a:p>
          <a:p>
            <a:r>
              <a:rPr lang="en-US" sz="1200" dirty="0">
                <a:solidFill>
                  <a:srgbClr val="C11836"/>
                </a:solidFill>
                <a:latin typeface="Arial"/>
              </a:rPr>
              <a:t>At its essence it about shared value. What we do for our communities is interconnected with our success.</a:t>
            </a:r>
          </a:p>
          <a:p>
            <a:r>
              <a:rPr lang="en-US" sz="1200" dirty="0">
                <a:solidFill>
                  <a:srgbClr val="C11836"/>
                </a:solidFill>
                <a:latin typeface="Arial"/>
              </a:rPr>
              <a:t>And hence it is about “Together We Rise”</a:t>
            </a:r>
          </a:p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F4885-06CB-457E-B96C-4CA961ACF63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077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https://www.youtube.com/watch?v=8tSZgBpkT28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EBEC-4EDA-4D5D-B1D4-5E03089C817E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212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Our scale and strength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F21D7-E3A7-C946-830A-4693FABD9C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20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We are present in 20+ industries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414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16 focus industries of the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919D5-76A8-45E8-9667-82CF6DECB966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380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Group market cap has seen a healthy 14% CAGR in last 16 years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C5653-0B14-431F-8DA0-86439FA34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60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We have been delivering consistent growth to our shareholders.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Almost 77% CAGR in the last 3 years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C5653-0B14-431F-8DA0-86439FA34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29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59376-41FF-408F-BAF7-87838C304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7E11-1DA0-48B1-B0E9-F12DE5F6D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805F-D3CD-41A6-AF69-0B55246A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762A6-46AF-49BA-AC6B-AE1001D3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943A6-6A83-41B9-9A27-0FB32019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213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F75ED-DB0A-467A-8C1C-104E8DB7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628EE-1D43-4E7B-87FF-91522D94B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7B585-77ED-4D2B-A61D-61257CC3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79BF8-A1D0-473C-8518-03797639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D05EA-ED55-4347-B61B-F933CE79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998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849957-C3BF-41BC-AA0B-58A9E4CDE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E8C9E-D985-45E9-A798-C4E6BF47C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D18AC-FC6A-4625-B01A-C8DC4158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66DD9-1392-4456-AB9C-CEC46C0E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72905-93D9-453E-B49F-82F718FD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527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D5A03F9-44F5-4C9E-E9FC-FAC0D02EC9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681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55168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68160"/>
              <a:gd name="connsiteX1" fmla="*/ 12192000 w 12192000"/>
              <a:gd name="connsiteY1" fmla="*/ 0 h 6868160"/>
              <a:gd name="connsiteX2" fmla="*/ 12192000 w 12192000"/>
              <a:gd name="connsiteY2" fmla="*/ 4551680 h 6868160"/>
              <a:gd name="connsiteX3" fmla="*/ 12192000 w 12192000"/>
              <a:gd name="connsiteY3" fmla="*/ 6858000 h 6868160"/>
              <a:gd name="connsiteX4" fmla="*/ 6187440 w 12192000"/>
              <a:gd name="connsiteY4" fmla="*/ 6868160 h 6868160"/>
              <a:gd name="connsiteX5" fmla="*/ 0 w 12192000"/>
              <a:gd name="connsiteY5" fmla="*/ 6858000 h 6868160"/>
              <a:gd name="connsiteX6" fmla="*/ 0 w 12192000"/>
              <a:gd name="connsiteY6" fmla="*/ 0 h 6868160"/>
              <a:gd name="connsiteX0" fmla="*/ 0 w 12192000"/>
              <a:gd name="connsiteY0" fmla="*/ 0 h 6868160"/>
              <a:gd name="connsiteX1" fmla="*/ 12192000 w 12192000"/>
              <a:gd name="connsiteY1" fmla="*/ 0 h 6868160"/>
              <a:gd name="connsiteX2" fmla="*/ 12192000 w 12192000"/>
              <a:gd name="connsiteY2" fmla="*/ 4551680 h 6868160"/>
              <a:gd name="connsiteX3" fmla="*/ 6187440 w 12192000"/>
              <a:gd name="connsiteY3" fmla="*/ 6868160 h 6868160"/>
              <a:gd name="connsiteX4" fmla="*/ 0 w 12192000"/>
              <a:gd name="connsiteY4" fmla="*/ 6858000 h 6868160"/>
              <a:gd name="connsiteX5" fmla="*/ 0 w 12192000"/>
              <a:gd name="connsiteY5" fmla="*/ 0 h 6868160"/>
              <a:gd name="connsiteX0" fmla="*/ 0 w 12192000"/>
              <a:gd name="connsiteY0" fmla="*/ 0 h 6868160"/>
              <a:gd name="connsiteX1" fmla="*/ 12192000 w 12192000"/>
              <a:gd name="connsiteY1" fmla="*/ 0 h 6868160"/>
              <a:gd name="connsiteX2" fmla="*/ 12192000 w 12192000"/>
              <a:gd name="connsiteY2" fmla="*/ 4551680 h 6868160"/>
              <a:gd name="connsiteX3" fmla="*/ 5882640 w 12192000"/>
              <a:gd name="connsiteY3" fmla="*/ 6868160 h 6868160"/>
              <a:gd name="connsiteX4" fmla="*/ 0 w 12192000"/>
              <a:gd name="connsiteY4" fmla="*/ 6858000 h 6868160"/>
              <a:gd name="connsiteX5" fmla="*/ 0 w 12192000"/>
              <a:gd name="connsiteY5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8160">
                <a:moveTo>
                  <a:pt x="0" y="0"/>
                </a:moveTo>
                <a:lnTo>
                  <a:pt x="12192000" y="0"/>
                </a:lnTo>
                <a:lnTo>
                  <a:pt x="12192000" y="4551680"/>
                </a:lnTo>
                <a:lnTo>
                  <a:pt x="5882640" y="686816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DF57B-1223-1965-9797-7F0CDCB17EDE}"/>
              </a:ext>
            </a:extLst>
          </p:cNvPr>
          <p:cNvSpPr/>
          <p:nvPr userDrawn="1"/>
        </p:nvSpPr>
        <p:spPr>
          <a:xfrm>
            <a:off x="512782" y="512782"/>
            <a:ext cx="11166436" cy="5832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272C80-EC88-2FD2-01DB-1E1DD043D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2782" y="512782"/>
            <a:ext cx="11166436" cy="818515"/>
          </a:xfrm>
        </p:spPr>
        <p:txBody>
          <a:bodyPr anchor="t">
            <a:normAutofit/>
          </a:bodyPr>
          <a:lstStyle>
            <a:lvl1pPr algn="l">
              <a:defRPr sz="5000" b="1" i="0" baseline="0">
                <a:solidFill>
                  <a:srgbClr val="4D4D4F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Presentation title slide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2D4278-E03F-C21C-25B3-CBC9F5703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2782" y="1539091"/>
            <a:ext cx="2743200" cy="365125"/>
          </a:xfrm>
        </p:spPr>
        <p:txBody>
          <a:bodyPr/>
          <a:lstStyle>
            <a:lvl1pPr>
              <a:defRPr sz="1600" baseline="0">
                <a:solidFill>
                  <a:srgbClr val="4D4D4F"/>
                </a:solidFill>
                <a:latin typeface="Arial" panose="020B0604020202020204" pitchFamily="34" charset="0"/>
              </a:defRPr>
            </a:lvl1pPr>
          </a:lstStyle>
          <a:p>
            <a:fld id="{68521D1D-BB08-AD44-976A-F768C4187BF2}" type="datetime1">
              <a:rPr lang="en-IN" smtClean="0"/>
              <a:pPr/>
              <a:t>20-04-2023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A1C005-5086-026F-9D99-ADF66AEC1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940" y="5295900"/>
            <a:ext cx="42926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8ABFB-F8D8-2473-7AE0-147BB7D1C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5251" y="5966482"/>
            <a:ext cx="262882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E3C17FD-ED71-456A-82A8-7D76E7DEEB94}"/>
              </a:ext>
            </a:extLst>
          </p:cNvPr>
          <p:cNvSpPr txBox="1">
            <a:spLocks/>
          </p:cNvSpPr>
          <p:nvPr userDrawn="1"/>
        </p:nvSpPr>
        <p:spPr>
          <a:xfrm>
            <a:off x="26191" y="6412899"/>
            <a:ext cx="64250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4F33EC3-35B8-4658-BF5A-552320F94207}" type="slidenum">
              <a:rPr lang="en-IN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13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09920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B4A4859-69DE-7FBD-A74D-3143FAAED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2625" y="512782"/>
            <a:ext cx="10556590" cy="6331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 b="1" i="0" baseline="0">
                <a:solidFill>
                  <a:srgbClr val="4D4D4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Text slide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9FDF2896-628F-88AA-44E0-75E17B9A17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2625" y="1273175"/>
            <a:ext cx="10556590" cy="4976813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 baseline="0">
                <a:solidFill>
                  <a:srgbClr val="4D4D4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autem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iriure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hendrerit</a:t>
            </a:r>
            <a:r>
              <a:rPr lang="en-GB" dirty="0"/>
              <a:t> in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illum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facilisis</a:t>
            </a:r>
            <a:r>
              <a:rPr lang="en-GB" dirty="0"/>
              <a:t> at </a:t>
            </a:r>
            <a:r>
              <a:rPr lang="en-GB" dirty="0" err="1"/>
              <a:t>vero</a:t>
            </a:r>
            <a:r>
              <a:rPr lang="en-GB" dirty="0"/>
              <a:t> eros et </a:t>
            </a:r>
            <a:r>
              <a:rPr lang="en-GB" dirty="0" err="1"/>
              <a:t>accumsan</a:t>
            </a:r>
            <a:r>
              <a:rPr lang="en-GB" dirty="0"/>
              <a:t> et </a:t>
            </a:r>
            <a:r>
              <a:rPr lang="en-GB" dirty="0" err="1"/>
              <a:t>iusto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 qui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luptatum</a:t>
            </a:r>
            <a:r>
              <a:rPr lang="en-GB" dirty="0"/>
              <a:t> </a:t>
            </a:r>
            <a:r>
              <a:rPr lang="en-GB" dirty="0" err="1"/>
              <a:t>zzril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dolore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feugait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cons </a:t>
            </a:r>
            <a:r>
              <a:rPr lang="en-GB" dirty="0" err="1"/>
              <a:t>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autem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iriure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hendrerit</a:t>
            </a:r>
            <a:r>
              <a:rPr lang="en-GB" dirty="0"/>
              <a:t> in </a:t>
            </a:r>
            <a:r>
              <a:rPr lang="en-GB" dirty="0" err="1"/>
              <a:t>vulputate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illum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facilisis</a:t>
            </a:r>
            <a:r>
              <a:rPr lang="en-GB" dirty="0"/>
              <a:t> at </a:t>
            </a:r>
            <a:r>
              <a:rPr lang="en-GB" dirty="0" err="1"/>
              <a:t>vero</a:t>
            </a:r>
            <a:r>
              <a:rPr lang="en-GB" dirty="0"/>
              <a:t> eros et </a:t>
            </a:r>
            <a:r>
              <a:rPr lang="en-GB" dirty="0" err="1"/>
              <a:t>accumsan</a:t>
            </a:r>
            <a:r>
              <a:rPr lang="en-GB" dirty="0"/>
              <a:t> et </a:t>
            </a:r>
            <a:r>
              <a:rPr lang="en-GB" dirty="0" err="1"/>
              <a:t>iusto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 qui </a:t>
            </a:r>
            <a:r>
              <a:rPr lang="en-GB" dirty="0" err="1"/>
              <a:t>blandit</a:t>
            </a:r>
            <a:r>
              <a:rPr lang="en-GB" dirty="0"/>
              <a:t> </a:t>
            </a:r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luptatum</a:t>
            </a:r>
            <a:r>
              <a:rPr lang="en-GB" dirty="0"/>
              <a:t> </a:t>
            </a:r>
            <a:r>
              <a:rPr lang="en-GB" dirty="0" err="1"/>
              <a:t>zzril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dolore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feugait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4BD04C8-9269-1464-3702-F09303AC4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776" y="6278585"/>
            <a:ext cx="656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4D4D4F"/>
                </a:solidFill>
                <a:latin typeface="Arial" panose="020B0604020202020204" pitchFamily="34" charset="0"/>
              </a:defRPr>
            </a:lvl1pPr>
          </a:lstStyle>
          <a:p>
            <a:fld id="{6F20388C-88B2-7C4D-899F-D87B4267A8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66331-2DED-2D9E-0CE3-7B6246ABEB88}"/>
              </a:ext>
            </a:extLst>
          </p:cNvPr>
          <p:cNvSpPr/>
          <p:nvPr userDrawn="1"/>
        </p:nvSpPr>
        <p:spPr>
          <a:xfrm>
            <a:off x="512782" y="512782"/>
            <a:ext cx="11166436" cy="5832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9E1A14-0DFD-9DE8-310F-E44A3EB2E650}"/>
              </a:ext>
            </a:extLst>
          </p:cNvPr>
          <p:cNvSpPr txBox="1">
            <a:spLocks/>
          </p:cNvSpPr>
          <p:nvPr userDrawn="1"/>
        </p:nvSpPr>
        <p:spPr>
          <a:xfrm>
            <a:off x="11297776" y="6278585"/>
            <a:ext cx="656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4D4D4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0388C-88B2-7C4D-899F-D87B4267A8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0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E84BF-8071-4441-B87C-B70B67A0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75E1F-6ABE-4A9F-BAA7-77DB17526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4C678-3302-43EF-B274-CB41C554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4C096-9999-4583-AB5B-9F9B5B29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C25DD-5E0D-459A-8C6D-F329D5D9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130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D1E7-11A2-4F4D-9C61-96BE8501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9D92D-E572-4914-9EC1-ACC6E264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5C0A6-DF89-4914-8669-0D4AE814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1D32A-51D4-4365-B26A-393C8086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A7399-0161-4C2E-B290-351D3FD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636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5AA4-E842-467E-975F-D349DAC6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70B47-9393-43A2-BBB8-DFB871EF4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B1B04-DC73-4B31-992A-221659856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BFB63-2647-4950-98C9-A52257B6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49F8C-811E-47A1-B984-9DF9E346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B32CE-4BF8-4BBD-B0C2-68224624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082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CC3C-4E0D-4E99-A13D-3D8B06F7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1BB2B-346C-4041-9216-89030F0DA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4C69A-F9A5-4093-A661-68229C62E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0BB71-9A4E-4F3F-B9CD-3BB232EA0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224E8-FCE7-4CAC-AFAD-57A2E15DE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8DEF5E-47B0-45A9-A8D7-4DB703F1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34829E-A266-4F0C-96B0-73B863FD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4031E-00CF-4518-921F-DBC48273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822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7CD8-5A49-4987-9859-E3144FC3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69AD2-AEE9-4E69-9E47-1D96F9F1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B7985-0FF2-4278-AFBC-1A550F7F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0B9C2-8C24-4430-8BD5-3EA45A6E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413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FD68F-3B4F-4BBA-9297-E9C0E1A1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C1557-492A-405E-BB65-3B3FB8CD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07229-8974-4AB1-A355-0FDF3F0B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24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C59E4-0936-4ABB-BB8D-4A3A7290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365F3-D8DF-42F7-A172-A83B88CDE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8F87E-285E-4722-AC53-98AE52BC5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CEC8-9FF1-4A93-AD2A-009FEB02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CECED-CB39-47ED-85E0-0922C8F5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D71D2-055B-4BAA-A67A-F4C97BA0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94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7B7F-E155-4A18-9B24-20BEE7D8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B4742-C5CA-4386-BB66-9A787C34D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49ADD-674F-4E3F-AC40-C167CAEBB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BFAC6-4C23-4934-8F6B-B6C0A2B8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BA765-A114-49B0-BCD9-A0DA2CE44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3719E-7996-4ACE-80D3-74DAE8E7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881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9BC1A-3DA5-408C-9291-CFEDF4BC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81E95-A64B-4164-92B8-DB54358A7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AD3AC-BC26-479B-95E3-926BE6C98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7C926-AA44-4E06-8746-0802D06F29A9}" type="datetimeFigureOut">
              <a:rPr lang="en-IN" smtClean="0"/>
              <a:t>20-04-2023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9DEF5-970D-43A6-9402-EE8AD46C3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6D3FA-4FA6-4DEC-BDB6-58DB0C9CC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6ABFA-3EF8-4F9B-9B37-BB538632E6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27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11" Type="http://schemas.openxmlformats.org/officeDocument/2006/relationships/image" Target="../media/image8.png"/><Relationship Id="rId5" Type="http://schemas.openxmlformats.org/officeDocument/2006/relationships/image" Target="../media/image4.emf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1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4.emf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19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4.emf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.emf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0B2C0D-F80E-EE88-7E97-F5A972A94268}"/>
              </a:ext>
            </a:extLst>
          </p:cNvPr>
          <p:cNvSpPr/>
          <p:nvPr/>
        </p:nvSpPr>
        <p:spPr>
          <a:xfrm rot="5400000">
            <a:off x="4968241" y="-4968239"/>
            <a:ext cx="2255522" cy="12192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6000">
                <a:schemeClr val="tx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197B7E-EE09-4C2A-9B73-7634E55E0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EBC1BD-6052-0D47-8B5C-9F30F0DC3403}"/>
              </a:ext>
            </a:extLst>
          </p:cNvPr>
          <p:cNvSpPr txBox="1">
            <a:spLocks/>
          </p:cNvSpPr>
          <p:nvPr/>
        </p:nvSpPr>
        <p:spPr>
          <a:xfrm>
            <a:off x="998228" y="907704"/>
            <a:ext cx="4109783" cy="6254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Companies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5CD277-7109-4940-BAFD-0DAABD9DC35C}"/>
              </a:ext>
            </a:extLst>
          </p:cNvPr>
          <p:cNvSpPr txBox="1">
            <a:spLocks/>
          </p:cNvSpPr>
          <p:nvPr/>
        </p:nvSpPr>
        <p:spPr>
          <a:xfrm>
            <a:off x="929255" y="1489028"/>
            <a:ext cx="5072204" cy="6254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u="none" strike="noStrike" kern="1200" cap="none" spc="300" normalizeH="0" baseline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kumimoji="0" lang="en-IN" sz="4000" b="1" u="none" strike="noStrike" kern="1200" cap="none" spc="300" normalizeH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IN" sz="4000" b="1" u="none" strike="noStrike" kern="1200" cap="none" spc="300" normalizeH="0" baseline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EA6535-61B7-4834-8A7D-0364D4F85DD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250989" y="5980768"/>
            <a:ext cx="2628821" cy="380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F0651-2E13-0267-3AC9-03220B8CB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7898"/>
            <a:ext cx="952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FCDB21-DA96-794D-8BCF-7B7D1FBBAE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F811D5-C2E1-C340-828C-4725B68ECABE}"/>
              </a:ext>
            </a:extLst>
          </p:cNvPr>
          <p:cNvSpPr/>
          <p:nvPr/>
        </p:nvSpPr>
        <p:spPr>
          <a:xfrm>
            <a:off x="380132" y="457200"/>
            <a:ext cx="1147809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99F17-351B-B545-9ECA-0AC08CB9A7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539" y="1723294"/>
            <a:ext cx="3593123" cy="364001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8A8E34-2844-9241-B8AA-05886A7672E4}"/>
              </a:ext>
            </a:extLst>
          </p:cNvPr>
          <p:cNvGrpSpPr/>
          <p:nvPr/>
        </p:nvGrpSpPr>
        <p:grpSpPr>
          <a:xfrm>
            <a:off x="1443718" y="1546633"/>
            <a:ext cx="3003249" cy="625407"/>
            <a:chOff x="2097038" y="1673092"/>
            <a:chExt cx="3003249" cy="62540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8133BB-D638-4E41-BE56-54888F5E6F1F}"/>
                </a:ext>
              </a:extLst>
            </p:cNvPr>
            <p:cNvSpPr txBox="1"/>
            <p:nvPr/>
          </p:nvSpPr>
          <p:spPr>
            <a:xfrm>
              <a:off x="2097038" y="1734420"/>
              <a:ext cx="2352460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r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World's Largest Tractor Company </a:t>
              </a:r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by Volume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509B05-820C-FB41-B3D4-A6A394E16B05}"/>
                </a:ext>
              </a:extLst>
            </p:cNvPr>
            <p:cNvGrpSpPr/>
            <p:nvPr/>
          </p:nvGrpSpPr>
          <p:grpSpPr>
            <a:xfrm>
              <a:off x="4474880" y="1673092"/>
              <a:ext cx="625407" cy="625407"/>
              <a:chOff x="4696775" y="3026722"/>
              <a:chExt cx="625407" cy="62540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DB4F053-33AB-434D-8A38-DCED4A2F6B59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C07AB77-0498-7048-9DDA-BBBF2A91F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1241" y="3157354"/>
                <a:ext cx="364095" cy="364095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AAFAA2-E22E-0E40-9859-9A65E9944CEE}"/>
              </a:ext>
            </a:extLst>
          </p:cNvPr>
          <p:cNvGrpSpPr/>
          <p:nvPr/>
        </p:nvGrpSpPr>
        <p:grpSpPr>
          <a:xfrm>
            <a:off x="423674" y="4915078"/>
            <a:ext cx="4023293" cy="625407"/>
            <a:chOff x="1076994" y="1673092"/>
            <a:chExt cx="4023293" cy="62540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45C391-21A4-614B-AF04-9234D5A86CCB}"/>
                </a:ext>
              </a:extLst>
            </p:cNvPr>
            <p:cNvSpPr txBox="1"/>
            <p:nvPr/>
          </p:nvSpPr>
          <p:spPr>
            <a:xfrm>
              <a:off x="1076994" y="1795796"/>
              <a:ext cx="3302441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Only Indian OEM in Formula E </a:t>
              </a:r>
              <a:b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All-Electric Car Racing Championship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B044C2E-F0B2-BE46-9F4E-187FB3DED702}"/>
                </a:ext>
              </a:extLst>
            </p:cNvPr>
            <p:cNvGrpSpPr/>
            <p:nvPr/>
          </p:nvGrpSpPr>
          <p:grpSpPr>
            <a:xfrm>
              <a:off x="4474880" y="1673092"/>
              <a:ext cx="625407" cy="625407"/>
              <a:chOff x="4696775" y="3026722"/>
              <a:chExt cx="625407" cy="62540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C1FEE0A-2BCA-914C-BA14-5D7212196415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1B208E0-776D-1248-B616-136E6CBF5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67172" y="3107344"/>
                <a:ext cx="484612" cy="484612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4034540-8BCA-D049-B131-6F283DE43E4E}"/>
              </a:ext>
            </a:extLst>
          </p:cNvPr>
          <p:cNvGrpSpPr/>
          <p:nvPr/>
        </p:nvGrpSpPr>
        <p:grpSpPr>
          <a:xfrm>
            <a:off x="107070" y="4072966"/>
            <a:ext cx="3792840" cy="625407"/>
            <a:chOff x="1307447" y="1673092"/>
            <a:chExt cx="3792840" cy="62540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6A2586-8757-6846-8FB3-B60C8E0CD2D4}"/>
                </a:ext>
              </a:extLst>
            </p:cNvPr>
            <p:cNvSpPr txBox="1"/>
            <p:nvPr/>
          </p:nvSpPr>
          <p:spPr>
            <a:xfrm>
              <a:off x="1307447" y="1753325"/>
              <a:ext cx="3132248" cy="486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r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Pioneer in Net Zero Buildings</a:t>
              </a:r>
              <a:b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India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E072990-7584-D241-9B96-38423575B3AA}"/>
                </a:ext>
              </a:extLst>
            </p:cNvPr>
            <p:cNvGrpSpPr/>
            <p:nvPr/>
          </p:nvGrpSpPr>
          <p:grpSpPr>
            <a:xfrm>
              <a:off x="4474880" y="1673092"/>
              <a:ext cx="625407" cy="625407"/>
              <a:chOff x="4696775" y="3026722"/>
              <a:chExt cx="625407" cy="625407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177C9EA-CFAC-0447-9692-D1D2BAF155BA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1CCCA14-7309-7A48-8C13-7E9A76BA0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27431" y="3154725"/>
                <a:ext cx="364095" cy="364095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19BBE3-C92A-B749-A7D2-D27671F89A75}"/>
              </a:ext>
            </a:extLst>
          </p:cNvPr>
          <p:cNvGrpSpPr/>
          <p:nvPr/>
        </p:nvGrpSpPr>
        <p:grpSpPr>
          <a:xfrm>
            <a:off x="504910" y="3230855"/>
            <a:ext cx="3166143" cy="625407"/>
            <a:chOff x="1934144" y="1673092"/>
            <a:chExt cx="3166143" cy="62540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627CF99-1E7E-8645-AC18-25898645A96A}"/>
                </a:ext>
              </a:extLst>
            </p:cNvPr>
            <p:cNvSpPr txBox="1"/>
            <p:nvPr/>
          </p:nvSpPr>
          <p:spPr>
            <a:xfrm>
              <a:off x="1934144" y="1740738"/>
              <a:ext cx="2515354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r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India's No .1 Multi-Brand Certified Used-Car Company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AF9B777-7C3F-0E42-ACCF-B3491671B3FC}"/>
                </a:ext>
              </a:extLst>
            </p:cNvPr>
            <p:cNvGrpSpPr/>
            <p:nvPr/>
          </p:nvGrpSpPr>
          <p:grpSpPr>
            <a:xfrm>
              <a:off x="4474880" y="1673092"/>
              <a:ext cx="625407" cy="625407"/>
              <a:chOff x="4696775" y="3026722"/>
              <a:chExt cx="625407" cy="625407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E1425A2-5FDC-1844-9AF0-3D3025CF6524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5E04A17-3BBB-624E-B357-B850DC2CA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9200" y="3250434"/>
                <a:ext cx="440556" cy="185786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CB1299-F1DE-8B4D-B731-B8BA61F30CB1}"/>
              </a:ext>
            </a:extLst>
          </p:cNvPr>
          <p:cNvGrpSpPr/>
          <p:nvPr/>
        </p:nvGrpSpPr>
        <p:grpSpPr>
          <a:xfrm>
            <a:off x="8548294" y="3175796"/>
            <a:ext cx="3396533" cy="625407"/>
            <a:chOff x="1796258" y="1626925"/>
            <a:chExt cx="3396533" cy="62540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36F13F-C91D-634B-B5ED-5011AFEB7F41}"/>
                </a:ext>
              </a:extLst>
            </p:cNvPr>
            <p:cNvSpPr txBox="1"/>
            <p:nvPr/>
          </p:nvSpPr>
          <p:spPr>
            <a:xfrm>
              <a:off x="2448580" y="1727858"/>
              <a:ext cx="2744211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r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No.1 Timeshare Company </a:t>
              </a:r>
              <a:b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outside of the USA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D2F90DE-B4FF-6E45-A046-68F05F8E4BB9}"/>
                </a:ext>
              </a:extLst>
            </p:cNvPr>
            <p:cNvGrpSpPr/>
            <p:nvPr/>
          </p:nvGrpSpPr>
          <p:grpSpPr>
            <a:xfrm>
              <a:off x="1796258" y="1626925"/>
              <a:ext cx="625407" cy="625407"/>
              <a:chOff x="2018153" y="2980555"/>
              <a:chExt cx="625407" cy="625407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0C62776-EE2A-394C-B22B-0E61FA1C88CB}"/>
                  </a:ext>
                </a:extLst>
              </p:cNvPr>
              <p:cNvSpPr/>
              <p:nvPr/>
            </p:nvSpPr>
            <p:spPr>
              <a:xfrm>
                <a:off x="2018153" y="2980555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B7C232A-64DD-3D40-87C5-9CB7F5EB9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37379" y="3095947"/>
                <a:ext cx="364095" cy="364095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19EF7F-8410-344F-94D1-8BF31D0E9BB2}"/>
              </a:ext>
            </a:extLst>
          </p:cNvPr>
          <p:cNvGrpSpPr/>
          <p:nvPr/>
        </p:nvGrpSpPr>
        <p:grpSpPr>
          <a:xfrm>
            <a:off x="7774791" y="1546633"/>
            <a:ext cx="3060575" cy="625407"/>
            <a:chOff x="7543772" y="1673092"/>
            <a:chExt cx="3060575" cy="6254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6D9EE9D-4A8D-EF46-93BA-08D3E40FB5BF}"/>
                </a:ext>
              </a:extLst>
            </p:cNvPr>
            <p:cNvSpPr txBox="1"/>
            <p:nvPr/>
          </p:nvSpPr>
          <p:spPr>
            <a:xfrm flipH="1">
              <a:off x="8194561" y="1726620"/>
              <a:ext cx="2409786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Among  India’s </a:t>
              </a:r>
              <a:b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Top 5 IT Service Providers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1DDCB19-7C66-054B-A414-B2AAD5BD461E}"/>
                </a:ext>
              </a:extLst>
            </p:cNvPr>
            <p:cNvGrpSpPr/>
            <p:nvPr/>
          </p:nvGrpSpPr>
          <p:grpSpPr>
            <a:xfrm>
              <a:off x="7543772" y="1673092"/>
              <a:ext cx="625407" cy="625407"/>
              <a:chOff x="4696775" y="3026722"/>
              <a:chExt cx="625407" cy="62540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C0472B2-F2E7-6F4E-BFBC-95D90AABD377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0BB45AF8-750D-1E41-B61A-C22CA9C98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2026" y="3147379"/>
                <a:ext cx="364095" cy="364095"/>
              </a:xfrm>
              <a:prstGeom prst="rect">
                <a:avLst/>
              </a:prstGeom>
            </p:spPr>
          </p:pic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EBBEFA0-E785-3040-9C3F-C9CDFCB9AF1F}"/>
              </a:ext>
            </a:extLst>
          </p:cNvPr>
          <p:cNvGrpSpPr/>
          <p:nvPr/>
        </p:nvGrpSpPr>
        <p:grpSpPr>
          <a:xfrm>
            <a:off x="7774791" y="4915078"/>
            <a:ext cx="3579919" cy="625407"/>
            <a:chOff x="7543772" y="5041537"/>
            <a:chExt cx="3579919" cy="62540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CAD212-8305-3341-B33A-D755A1444F3E}"/>
                </a:ext>
              </a:extLst>
            </p:cNvPr>
            <p:cNvSpPr txBox="1"/>
            <p:nvPr/>
          </p:nvSpPr>
          <p:spPr>
            <a:xfrm flipH="1">
              <a:off x="8194562" y="5111721"/>
              <a:ext cx="2929129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World's 1</a:t>
              </a:r>
              <a:r>
                <a:rPr lang="en-IN" sz="12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</a:t>
              </a:r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All-Electric </a:t>
              </a:r>
              <a:b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Hyper car - Pininfarina Battista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4E00F87-16CD-8143-857A-FB400F9A48F8}"/>
                </a:ext>
              </a:extLst>
            </p:cNvPr>
            <p:cNvGrpSpPr/>
            <p:nvPr/>
          </p:nvGrpSpPr>
          <p:grpSpPr>
            <a:xfrm>
              <a:off x="7543772" y="5041537"/>
              <a:ext cx="625407" cy="625407"/>
              <a:chOff x="4696775" y="3026722"/>
              <a:chExt cx="625407" cy="625407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5382371-BD22-244A-8CE8-9E20D11E1430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165CB013-7E65-5747-BDA0-A53FE8F564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42942" y="3217224"/>
                <a:ext cx="533073" cy="205787"/>
              </a:xfrm>
              <a:prstGeom prst="rect">
                <a:avLst/>
              </a:prstGeom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0DDCCC0-D77A-A948-95C2-885B8A6B8971}"/>
              </a:ext>
            </a:extLst>
          </p:cNvPr>
          <p:cNvGrpSpPr/>
          <p:nvPr/>
        </p:nvGrpSpPr>
        <p:grpSpPr>
          <a:xfrm>
            <a:off x="8321848" y="4072966"/>
            <a:ext cx="3579916" cy="625407"/>
            <a:chOff x="8090829" y="4199425"/>
            <a:chExt cx="3579916" cy="62540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460F041-DF5C-E847-A83F-C8E44DBFBABE}"/>
                </a:ext>
              </a:extLst>
            </p:cNvPr>
            <p:cNvSpPr txBox="1"/>
            <p:nvPr/>
          </p:nvSpPr>
          <p:spPr>
            <a:xfrm flipH="1">
              <a:off x="8741618" y="4249097"/>
              <a:ext cx="2929127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Among India's </a:t>
              </a:r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Largest Third-Party Logistics Service Providers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F2D5DD3-80C7-CA4D-B1AE-F670E7814CDA}"/>
                </a:ext>
              </a:extLst>
            </p:cNvPr>
            <p:cNvGrpSpPr/>
            <p:nvPr/>
          </p:nvGrpSpPr>
          <p:grpSpPr>
            <a:xfrm>
              <a:off x="8090829" y="4199425"/>
              <a:ext cx="625407" cy="625407"/>
              <a:chOff x="4696775" y="3026722"/>
              <a:chExt cx="625407" cy="625407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755AEE0-B587-9648-B8BC-A77FEE0E3F15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36CF6A5F-850F-A140-8AD2-9FDA880CF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4090" y="3128367"/>
                <a:ext cx="400505" cy="400505"/>
              </a:xfrm>
              <a:prstGeom prst="rect">
                <a:avLst/>
              </a:prstGeom>
            </p:spPr>
          </p:pic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AC240C-3B9F-294B-8B34-B96FC4268BD8}"/>
              </a:ext>
            </a:extLst>
          </p:cNvPr>
          <p:cNvGrpSpPr/>
          <p:nvPr/>
        </p:nvGrpSpPr>
        <p:grpSpPr>
          <a:xfrm>
            <a:off x="911126" y="2297581"/>
            <a:ext cx="3095630" cy="655729"/>
            <a:chOff x="5849462" y="3326991"/>
            <a:chExt cx="3095630" cy="6557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7CDC124-9F1A-084E-8AD4-A1218DFB2E8F}"/>
                </a:ext>
              </a:extLst>
            </p:cNvPr>
            <p:cNvSpPr txBox="1"/>
            <p:nvPr/>
          </p:nvSpPr>
          <p:spPr>
            <a:xfrm flipH="1">
              <a:off x="5849462" y="3326991"/>
              <a:ext cx="2357772" cy="486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India’s No. 1 SUV Manufacturer by market share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75003D-EE54-7B41-A78A-E2D2C40021EE}"/>
                </a:ext>
              </a:extLst>
            </p:cNvPr>
            <p:cNvGrpSpPr/>
            <p:nvPr/>
          </p:nvGrpSpPr>
          <p:grpSpPr>
            <a:xfrm>
              <a:off x="8319685" y="3357313"/>
              <a:ext cx="625407" cy="625407"/>
              <a:chOff x="4696774" y="3026721"/>
              <a:chExt cx="625407" cy="625407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E39DC24B-6A7E-B942-9810-EF7DA2DAC38A}"/>
                  </a:ext>
                </a:extLst>
              </p:cNvPr>
              <p:cNvSpPr/>
              <p:nvPr/>
            </p:nvSpPr>
            <p:spPr>
              <a:xfrm>
                <a:off x="4696774" y="3026721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D5DFAB4F-4AFA-0A42-B059-80DD59FE8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9200" y="3236638"/>
                <a:ext cx="440556" cy="242239"/>
              </a:xfrm>
              <a:prstGeom prst="rect">
                <a:avLst/>
              </a:prstGeom>
            </p:spPr>
          </p:pic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631981-0DC2-D24E-8884-321B334F4D5F}"/>
              </a:ext>
            </a:extLst>
          </p:cNvPr>
          <p:cNvGrpSpPr/>
          <p:nvPr/>
        </p:nvGrpSpPr>
        <p:grpSpPr>
          <a:xfrm>
            <a:off x="8321848" y="2388744"/>
            <a:ext cx="3237418" cy="625407"/>
            <a:chOff x="8090829" y="2515203"/>
            <a:chExt cx="3237418" cy="62540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AE16255-C5DA-914B-B539-689C012290D4}"/>
                </a:ext>
              </a:extLst>
            </p:cNvPr>
            <p:cNvSpPr txBox="1"/>
            <p:nvPr/>
          </p:nvSpPr>
          <p:spPr>
            <a:xfrm flipH="1">
              <a:off x="8741617" y="2573662"/>
              <a:ext cx="2586630" cy="486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1219170" fontAlgn="auto">
                <a:lnSpc>
                  <a:spcPts val="16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21627"/>
                </a:buClr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Amongst India’s </a:t>
              </a:r>
              <a:br>
                <a:rPr lang="en-I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IN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Largest Solar Companies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F9EC975-AC36-C946-89BD-20964B1DCDC9}"/>
                </a:ext>
              </a:extLst>
            </p:cNvPr>
            <p:cNvGrpSpPr/>
            <p:nvPr/>
          </p:nvGrpSpPr>
          <p:grpSpPr>
            <a:xfrm>
              <a:off x="8090829" y="2515203"/>
              <a:ext cx="625407" cy="625407"/>
              <a:chOff x="4696775" y="3026722"/>
              <a:chExt cx="625407" cy="625407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3A23A66-271A-D34E-B2F2-4475E686FD7C}"/>
                  </a:ext>
                </a:extLst>
              </p:cNvPr>
              <p:cNvSpPr/>
              <p:nvPr/>
            </p:nvSpPr>
            <p:spPr>
              <a:xfrm>
                <a:off x="4696775" y="3026722"/>
                <a:ext cx="625407" cy="625407"/>
              </a:xfrm>
              <a:prstGeom prst="ellipse">
                <a:avLst/>
              </a:prstGeom>
              <a:solidFill>
                <a:srgbClr val="DD1E34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" dist="12700" dir="5400000" algn="t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Eurostile LT" panose="02000603040000020004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3E68CC66-2613-5A4A-BBF3-362A3507B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09226" y="3129174"/>
                <a:ext cx="400505" cy="400505"/>
              </a:xfrm>
              <a:prstGeom prst="rect">
                <a:avLst/>
              </a:prstGeom>
            </p:spPr>
          </p:pic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8AB49AB-A3D1-4E49-BF5B-F5C107455ABA}"/>
              </a:ext>
            </a:extLst>
          </p:cNvPr>
          <p:cNvGrpSpPr/>
          <p:nvPr/>
        </p:nvGrpSpPr>
        <p:grpSpPr>
          <a:xfrm>
            <a:off x="4566689" y="2582174"/>
            <a:ext cx="3042140" cy="1954454"/>
            <a:chOff x="4574930" y="3140638"/>
            <a:chExt cx="3042140" cy="1954454"/>
          </a:xfrm>
        </p:grpSpPr>
        <p:sp>
          <p:nvSpPr>
            <p:cNvPr id="114" name="object 2">
              <a:extLst>
                <a:ext uri="{FF2B5EF4-FFF2-40B4-BE49-F238E27FC236}">
                  <a16:creationId xmlns:a16="http://schemas.microsoft.com/office/drawing/2014/main" id="{3A9319E2-8062-9A44-81AA-ACB984E4E262}"/>
                </a:ext>
              </a:extLst>
            </p:cNvPr>
            <p:cNvSpPr txBox="1"/>
            <p:nvPr/>
          </p:nvSpPr>
          <p:spPr>
            <a:xfrm>
              <a:off x="5726823" y="3140638"/>
              <a:ext cx="738354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object 2">
              <a:extLst>
                <a:ext uri="{FF2B5EF4-FFF2-40B4-BE49-F238E27FC236}">
                  <a16:creationId xmlns:a16="http://schemas.microsoft.com/office/drawing/2014/main" id="{784BF0C2-9C44-0748-839C-77FF37B6FB35}"/>
                </a:ext>
              </a:extLst>
            </p:cNvPr>
            <p:cNvSpPr txBox="1"/>
            <p:nvPr/>
          </p:nvSpPr>
          <p:spPr>
            <a:xfrm>
              <a:off x="4574930" y="3360253"/>
              <a:ext cx="3042140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0" i="0" u="none" strike="noStrike" kern="1200" cap="none" spc="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Shaping</a:t>
              </a:r>
              <a:endPara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object 2">
              <a:extLst>
                <a:ext uri="{FF2B5EF4-FFF2-40B4-BE49-F238E27FC236}">
                  <a16:creationId xmlns:a16="http://schemas.microsoft.com/office/drawing/2014/main" id="{457DCCED-6EE9-B54C-A389-32EEAE129295}"/>
                </a:ext>
              </a:extLst>
            </p:cNvPr>
            <p:cNvSpPr txBox="1"/>
            <p:nvPr/>
          </p:nvSpPr>
          <p:spPr>
            <a:xfrm>
              <a:off x="4754525" y="3841575"/>
              <a:ext cx="2682951" cy="4103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Industries</a:t>
              </a:r>
            </a:p>
          </p:txBody>
        </p:sp>
        <p:sp>
          <p:nvSpPr>
            <p:cNvPr id="117" name="object 2">
              <a:extLst>
                <a:ext uri="{FF2B5EF4-FFF2-40B4-BE49-F238E27FC236}">
                  <a16:creationId xmlns:a16="http://schemas.microsoft.com/office/drawing/2014/main" id="{1CFC5CF6-4E71-284D-A62D-ED68C8FF3E9D}"/>
                </a:ext>
              </a:extLst>
            </p:cNvPr>
            <p:cNvSpPr txBox="1"/>
            <p:nvPr/>
          </p:nvSpPr>
          <p:spPr>
            <a:xfrm>
              <a:off x="4574930" y="4203401"/>
              <a:ext cx="3042140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0" i="0" u="none" strike="noStrike" kern="1200" cap="none" spc="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Transforming</a:t>
              </a:r>
              <a:endPara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object 2">
              <a:extLst>
                <a:ext uri="{FF2B5EF4-FFF2-40B4-BE49-F238E27FC236}">
                  <a16:creationId xmlns:a16="http://schemas.microsoft.com/office/drawing/2014/main" id="{922314FC-8E88-9644-A4CC-BCE9B8652861}"/>
                </a:ext>
              </a:extLst>
            </p:cNvPr>
            <p:cNvSpPr txBox="1"/>
            <p:nvPr/>
          </p:nvSpPr>
          <p:spPr>
            <a:xfrm>
              <a:off x="4754525" y="4684723"/>
              <a:ext cx="2682951" cy="4103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1" i="0" u="none" strike="noStrike" kern="1200" cap="none" spc="35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12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71F6E-92D1-3F47-909D-9786C8A10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076" t="10914" b="25282"/>
          <a:stretch/>
        </p:blipFill>
        <p:spPr>
          <a:xfrm>
            <a:off x="0" y="0"/>
            <a:ext cx="12192000" cy="46423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E287773-9B3D-3847-AE75-5AA9C27F2619}"/>
              </a:ext>
            </a:extLst>
          </p:cNvPr>
          <p:cNvSpPr/>
          <p:nvPr/>
        </p:nvSpPr>
        <p:spPr>
          <a:xfrm>
            <a:off x="0" y="3712586"/>
            <a:ext cx="12217400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2771DF-7E8B-B948-9802-3A14229E2AAA}"/>
              </a:ext>
            </a:extLst>
          </p:cNvPr>
          <p:cNvSpPr/>
          <p:nvPr/>
        </p:nvSpPr>
        <p:spPr>
          <a:xfrm>
            <a:off x="557055" y="5315235"/>
            <a:ext cx="728869" cy="7288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85D82E5-0519-674E-A244-3E044C5AF75B}"/>
              </a:ext>
            </a:extLst>
          </p:cNvPr>
          <p:cNvSpPr txBox="1">
            <a:spLocks/>
          </p:cNvSpPr>
          <p:nvPr/>
        </p:nvSpPr>
        <p:spPr>
          <a:xfrm>
            <a:off x="935425" y="145606"/>
            <a:ext cx="7315200" cy="583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DD1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497E2-F59D-5048-A5D7-FF6EB22272D5}"/>
              </a:ext>
            </a:extLst>
          </p:cNvPr>
          <p:cNvSpPr/>
          <p:nvPr/>
        </p:nvSpPr>
        <p:spPr>
          <a:xfrm>
            <a:off x="1319010" y="4195896"/>
            <a:ext cx="183736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in </a:t>
            </a:r>
          </a:p>
          <a:p>
            <a:r>
              <a:rPr lang="en-IN" sz="2000" b="1" dirty="0">
                <a:solidFill>
                  <a:srgbClr val="DD1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countries</a:t>
            </a: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F0415119-0B1D-2147-8594-27EFA73EEC19}"/>
              </a:ext>
            </a:extLst>
          </p:cNvPr>
          <p:cNvSpPr/>
          <p:nvPr/>
        </p:nvSpPr>
        <p:spPr>
          <a:xfrm>
            <a:off x="1335154" y="5368204"/>
            <a:ext cx="21242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>
                <a:solidFill>
                  <a:srgbClr val="DD1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R&amp;D Centres</a:t>
            </a:r>
          </a:p>
          <a:p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9 countries</a:t>
            </a: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1F17C771-375A-B24E-BDA2-E3FEEA10B0EF}"/>
              </a:ext>
            </a:extLst>
          </p:cNvPr>
          <p:cNvSpPr/>
          <p:nvPr/>
        </p:nvSpPr>
        <p:spPr>
          <a:xfrm>
            <a:off x="4629453" y="4186305"/>
            <a:ext cx="3058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>
                <a:solidFill>
                  <a:srgbClr val="DD1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 manufacturing </a:t>
            </a:r>
          </a:p>
          <a:p>
            <a:r>
              <a:rPr lang="en-IN" sz="2000" b="1" dirty="0">
                <a:solidFill>
                  <a:srgbClr val="DD1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 </a:t>
            </a:r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world</a:t>
            </a:r>
          </a:p>
        </p:txBody>
      </p:sp>
      <p:pic>
        <p:nvPicPr>
          <p:cNvPr id="556" name="Picture 555">
            <a:extLst>
              <a:ext uri="{FF2B5EF4-FFF2-40B4-BE49-F238E27FC236}">
                <a16:creationId xmlns:a16="http://schemas.microsoft.com/office/drawing/2014/main" id="{32CF28CB-8689-7C47-B625-2393D80B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35" y="5420262"/>
            <a:ext cx="504969" cy="504969"/>
          </a:xfrm>
          <a:prstGeom prst="rect">
            <a:avLst/>
          </a:prstGeom>
        </p:spPr>
      </p:pic>
      <p:sp>
        <p:nvSpPr>
          <p:cNvPr id="558" name="Oval 557">
            <a:extLst>
              <a:ext uri="{FF2B5EF4-FFF2-40B4-BE49-F238E27FC236}">
                <a16:creationId xmlns:a16="http://schemas.microsoft.com/office/drawing/2014/main" id="{57D51598-2138-774A-B1DD-AFAE9CD43652}"/>
              </a:ext>
            </a:extLst>
          </p:cNvPr>
          <p:cNvSpPr/>
          <p:nvPr/>
        </p:nvSpPr>
        <p:spPr>
          <a:xfrm>
            <a:off x="534309" y="4142927"/>
            <a:ext cx="728869" cy="7288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F3243487-EA9F-1344-8ACD-D95AB441525C}"/>
              </a:ext>
            </a:extLst>
          </p:cNvPr>
          <p:cNvSpPr/>
          <p:nvPr/>
        </p:nvSpPr>
        <p:spPr>
          <a:xfrm>
            <a:off x="8484735" y="4182359"/>
            <a:ext cx="728869" cy="7288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1A49E1-A5F8-9641-A1A3-A997FFC0B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62" y="4298641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3E547-EF9F-EF3C-D645-7CF50A7C6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26" y="455956"/>
            <a:ext cx="876531" cy="42073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7DDA5F3-1F56-BE6B-0E27-89E2C02CBD4A}"/>
              </a:ext>
            </a:extLst>
          </p:cNvPr>
          <p:cNvSpPr/>
          <p:nvPr/>
        </p:nvSpPr>
        <p:spPr>
          <a:xfrm>
            <a:off x="3805377" y="5315235"/>
            <a:ext cx="728869" cy="7288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C37B1F-C6AF-639F-8B88-19DA2401CFBA}"/>
              </a:ext>
            </a:extLst>
          </p:cNvPr>
          <p:cNvSpPr/>
          <p:nvPr/>
        </p:nvSpPr>
        <p:spPr>
          <a:xfrm>
            <a:off x="4597330" y="5312786"/>
            <a:ext cx="42141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M Leading digital transformation </a:t>
            </a:r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Fortune 500 companies across </a:t>
            </a:r>
            <a:r>
              <a: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countries </a:t>
            </a:r>
          </a:p>
          <a:p>
            <a:endParaRPr lang="en-I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D800DE-DE11-3FD0-45BD-5F537EFD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457" y="5420262"/>
            <a:ext cx="504969" cy="50496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B35C51E-3B52-A6B7-0BF6-AB215CDA1B15}"/>
              </a:ext>
            </a:extLst>
          </p:cNvPr>
          <p:cNvSpPr/>
          <p:nvPr/>
        </p:nvSpPr>
        <p:spPr>
          <a:xfrm>
            <a:off x="3782631" y="4142927"/>
            <a:ext cx="728869" cy="7288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BFC8E-1C77-6B4A-A151-D45142D8E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000" y="4325398"/>
            <a:ext cx="389835" cy="3898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199013-D43D-618C-989B-8A2DCCBB4D2A}"/>
              </a:ext>
            </a:extLst>
          </p:cNvPr>
          <p:cNvSpPr/>
          <p:nvPr/>
        </p:nvSpPr>
        <p:spPr>
          <a:xfrm>
            <a:off x="9300267" y="4140697"/>
            <a:ext cx="27116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tractor brands across the globe: </a:t>
            </a:r>
          </a:p>
          <a:p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Mahindra, Swaraj, </a:t>
            </a:r>
          </a:p>
          <a:p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Mitsubishi Mahindra, </a:t>
            </a:r>
          </a:p>
          <a:p>
            <a:r>
              <a: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Sampo Rosenlew, </a:t>
            </a:r>
            <a:r>
              <a:rPr lang="en-I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Erkunt</a:t>
            </a:r>
            <a:endParaRPr lang="en-I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5467F5-80EB-2DA6-C01F-DFC9E136D2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1294" y="4347603"/>
            <a:ext cx="390651" cy="3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7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208733-92AB-265A-5749-E2A852DC9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 b="123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B9ADE7-B8CD-2424-DEAA-F9D5EF52ABC4}"/>
              </a:ext>
            </a:extLst>
          </p:cNvPr>
          <p:cNvCxnSpPr>
            <a:cxnSpLocks/>
          </p:cNvCxnSpPr>
          <p:nvPr/>
        </p:nvCxnSpPr>
        <p:spPr>
          <a:xfrm>
            <a:off x="8107680" y="3749040"/>
            <a:ext cx="0" cy="207264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4E1A3-04BA-3D10-7466-8AD3537E1F40}"/>
              </a:ext>
            </a:extLst>
          </p:cNvPr>
          <p:cNvCxnSpPr>
            <a:cxnSpLocks/>
          </p:cNvCxnSpPr>
          <p:nvPr/>
        </p:nvCxnSpPr>
        <p:spPr>
          <a:xfrm>
            <a:off x="5519936" y="3688080"/>
            <a:ext cx="0" cy="143256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948E9D-887D-C7B6-E4ED-A85ED003382E}"/>
              </a:ext>
            </a:extLst>
          </p:cNvPr>
          <p:cNvCxnSpPr>
            <a:cxnSpLocks/>
            <a:endCxn id="15" idx="4"/>
          </p:cNvCxnSpPr>
          <p:nvPr/>
        </p:nvCxnSpPr>
        <p:spPr>
          <a:xfrm flipH="1">
            <a:off x="2697480" y="3642360"/>
            <a:ext cx="14144" cy="176784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F5B17-6FEE-4F52-A74D-EBAA4A66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505" y="947358"/>
            <a:ext cx="11102914" cy="749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Centre of excellence for design, technology &amp; engineering to deliver automobiles of the future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B97E8FF-D392-E92C-E90F-3E51B1645EBA}"/>
              </a:ext>
            </a:extLst>
          </p:cNvPr>
          <p:cNvSpPr txBox="1">
            <a:spLocks/>
          </p:cNvSpPr>
          <p:nvPr/>
        </p:nvSpPr>
        <p:spPr>
          <a:xfrm>
            <a:off x="927505" y="398732"/>
            <a:ext cx="10556590" cy="63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IN" sz="3200" b="1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network </a:t>
            </a:r>
            <a:endParaRPr lang="en-US" sz="2000" b="1" dirty="0">
              <a:solidFill>
                <a:srgbClr val="E31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7B50A-51B9-6B19-8102-0A56F31E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5694"/>
            <a:ext cx="876531" cy="420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C2946-0AFB-1E37-430F-B94F5B28FF69}"/>
              </a:ext>
            </a:extLst>
          </p:cNvPr>
          <p:cNvSpPr txBox="1"/>
          <p:nvPr/>
        </p:nvSpPr>
        <p:spPr>
          <a:xfrm>
            <a:off x="7181850" y="2390894"/>
            <a:ext cx="25415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Mahindra Research Valley (MRV), Chennai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66B68-1C95-8A85-9977-72B55D83CD9F}"/>
              </a:ext>
            </a:extLst>
          </p:cNvPr>
          <p:cNvSpPr txBox="1"/>
          <p:nvPr/>
        </p:nvSpPr>
        <p:spPr>
          <a:xfrm>
            <a:off x="3966210" y="2390894"/>
            <a:ext cx="29679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Mahindra Advance Design Europe (MADE), UK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14C725-5D8F-F7BB-E78E-FDB2330F9AD1}"/>
              </a:ext>
            </a:extLst>
          </p:cNvPr>
          <p:cNvSpPr txBox="1"/>
          <p:nvPr/>
        </p:nvSpPr>
        <p:spPr>
          <a:xfrm>
            <a:off x="1714952" y="2451854"/>
            <a:ext cx="1988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MEVTEC, Detroit 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064EE7-A497-0C1F-5ECA-1F024AF30717}"/>
              </a:ext>
            </a:extLst>
          </p:cNvPr>
          <p:cNvSpPr/>
          <p:nvPr/>
        </p:nvSpPr>
        <p:spPr>
          <a:xfrm>
            <a:off x="2560320" y="5120640"/>
            <a:ext cx="274320" cy="2895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91D923-1529-7E0F-4466-0F169481DA3D}"/>
              </a:ext>
            </a:extLst>
          </p:cNvPr>
          <p:cNvSpPr/>
          <p:nvPr/>
        </p:nvSpPr>
        <p:spPr>
          <a:xfrm>
            <a:off x="5353824" y="5124048"/>
            <a:ext cx="274320" cy="2895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58C5DF5-F591-20C9-0F50-1AFFC162C13E}"/>
              </a:ext>
            </a:extLst>
          </p:cNvPr>
          <p:cNvSpPr/>
          <p:nvPr/>
        </p:nvSpPr>
        <p:spPr>
          <a:xfrm>
            <a:off x="7961352" y="5623912"/>
            <a:ext cx="274320" cy="2895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7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472396F-9FB5-C410-9063-458A68667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00200"/>
            <a:ext cx="12192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193E35-1BB8-CB33-895F-A93E3BFE0BAA}"/>
              </a:ext>
            </a:extLst>
          </p:cNvPr>
          <p:cNvSpPr/>
          <p:nvPr/>
        </p:nvSpPr>
        <p:spPr>
          <a:xfrm>
            <a:off x="0" y="0"/>
            <a:ext cx="12192000" cy="1706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A3FA94-70BA-26D3-D5A6-2FF0B3A98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514"/>
            <a:ext cx="952500" cy="45720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C4C3698-6E24-C764-40AB-9AE481A762DB}"/>
              </a:ext>
            </a:extLst>
          </p:cNvPr>
          <p:cNvSpPr txBox="1">
            <a:spLocks/>
          </p:cNvSpPr>
          <p:nvPr/>
        </p:nvSpPr>
        <p:spPr>
          <a:xfrm>
            <a:off x="1116400" y="519728"/>
            <a:ext cx="9937067" cy="633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200" b="1" dirty="0">
                <a:solidFill>
                  <a:schemeClr val="bg1"/>
                </a:solidFill>
              </a:rPr>
              <a:t>Battista Hyper GT – </a:t>
            </a:r>
            <a:br>
              <a:rPr lang="en-IN" sz="3200" b="1" dirty="0">
                <a:solidFill>
                  <a:schemeClr val="bg1"/>
                </a:solidFill>
              </a:rPr>
            </a:br>
            <a:r>
              <a:rPr lang="en-IN" sz="3200" dirty="0">
                <a:solidFill>
                  <a:schemeClr val="bg1"/>
                </a:solidFill>
              </a:rPr>
              <a:t>World’s fastest street legal car</a:t>
            </a:r>
            <a:endParaRPr kumimoji="0" lang="en-IN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Eurostile LT Std VN" panose="020B050402020205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6CB78-B503-250F-392C-39ABDB2B3FF8}"/>
              </a:ext>
            </a:extLst>
          </p:cNvPr>
          <p:cNvSpPr txBox="1"/>
          <p:nvPr/>
        </p:nvSpPr>
        <p:spPr>
          <a:xfrm>
            <a:off x="8458200" y="5682734"/>
            <a:ext cx="3154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Mahindra’s </a:t>
            </a:r>
            <a:r>
              <a:rPr lang="en-IN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Automobili</a:t>
            </a:r>
            <a:r>
              <a:rPr lang="en-IN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Pininfarina</a:t>
            </a:r>
            <a:endParaRPr lang="en-I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9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C095131-8D93-85F9-88C7-FC1B8E9078DA}"/>
              </a:ext>
            </a:extLst>
          </p:cNvPr>
          <p:cNvSpPr/>
          <p:nvPr/>
        </p:nvSpPr>
        <p:spPr>
          <a:xfrm>
            <a:off x="-3423" y="-12526"/>
            <a:ext cx="121949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577140-1135-09C0-B7DB-94FCD2F7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646989" y="-2899"/>
            <a:ext cx="787586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A6331F-3BE3-EE6B-6952-D47A7C0E4F02}"/>
              </a:ext>
            </a:extLst>
          </p:cNvPr>
          <p:cNvSpPr/>
          <p:nvPr/>
        </p:nvSpPr>
        <p:spPr>
          <a:xfrm>
            <a:off x="-3422" y="1811959"/>
            <a:ext cx="5522714" cy="3188104"/>
          </a:xfrm>
          <a:prstGeom prst="rect">
            <a:avLst/>
          </a:prstGeom>
          <a:solidFill>
            <a:srgbClr val="F4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585C5A-EC3B-55D8-E22D-32C1D52F801B}"/>
              </a:ext>
            </a:extLst>
          </p:cNvPr>
          <p:cNvSpPr/>
          <p:nvPr/>
        </p:nvSpPr>
        <p:spPr>
          <a:xfrm>
            <a:off x="1041174" y="2251849"/>
            <a:ext cx="4286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ESG Commitments</a:t>
            </a:r>
          </a:p>
          <a:p>
            <a:pPr algn="l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Leader On ESG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B68C9-FC18-40D5-50BD-DCAEC4F64640}"/>
              </a:ext>
            </a:extLst>
          </p:cNvPr>
          <p:cNvSpPr/>
          <p:nvPr/>
        </p:nvSpPr>
        <p:spPr>
          <a:xfrm>
            <a:off x="-4841" y="6831720"/>
            <a:ext cx="12196413" cy="45719"/>
          </a:xfrm>
          <a:prstGeom prst="rect">
            <a:avLst/>
          </a:prstGeom>
          <a:solidFill>
            <a:srgbClr val="F4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279C-6942-899A-9766-39D76E18C7B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-38992" y="2645643"/>
            <a:ext cx="952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ABBEF3-F35B-4E5B-8563-7CADC9D5728F}"/>
              </a:ext>
            </a:extLst>
          </p:cNvPr>
          <p:cNvSpPr txBox="1"/>
          <p:nvPr/>
        </p:nvSpPr>
        <p:spPr>
          <a:xfrm>
            <a:off x="6878320" y="5059680"/>
            <a:ext cx="1717040" cy="49125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D3D236-603C-4A66-8D8B-E54410C31F9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E318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8B6C97-7CFE-011C-C4A6-F1C29170439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0" y="3200399"/>
            <a:ext cx="952500" cy="4572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A62C9E82-58C7-1619-B595-878E1A039802}"/>
              </a:ext>
            </a:extLst>
          </p:cNvPr>
          <p:cNvSpPr txBox="1">
            <a:spLocks/>
          </p:cNvSpPr>
          <p:nvPr/>
        </p:nvSpPr>
        <p:spPr>
          <a:xfrm>
            <a:off x="1156413" y="2852919"/>
            <a:ext cx="9042664" cy="1152160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IN ACTION…FEW EXAMPLES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1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D38BC3-B160-ED72-49D3-166C60CB0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98"/>
                    </a14:imgEffect>
                    <a14:imgEffect>
                      <a14:brightnessContrast bright="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" y="-20943"/>
            <a:ext cx="1221008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D60AAE-5D69-4CF3-A7D2-A30A7BE6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034" y="515389"/>
            <a:ext cx="9980874" cy="410562"/>
          </a:xfrm>
        </p:spPr>
        <p:txBody>
          <a:bodyPr>
            <a:noAutofit/>
          </a:bodyPr>
          <a:lstStyle/>
          <a:p>
            <a:r>
              <a:rPr lang="en-US" sz="4000" b="1" spc="-15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 Electric Vision</a:t>
            </a:r>
            <a:endParaRPr lang="en-IN" sz="4000" b="1" spc="-1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7FE6A8-EB81-9434-7DBE-4AD47B814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8005"/>
            <a:ext cx="952500" cy="45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2B322-04DE-1710-56B1-32FA5616A3D5}"/>
              </a:ext>
            </a:extLst>
          </p:cNvPr>
          <p:cNvSpPr txBox="1"/>
          <p:nvPr/>
        </p:nvSpPr>
        <p:spPr>
          <a:xfrm>
            <a:off x="1161788" y="973991"/>
            <a:ext cx="8207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Electric will be 25% of our PV portfolio by 2027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28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EDB694-7B22-F5D4-21FE-304B7FBD1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AD67D5-9BCD-CF79-C749-430FDB233CC0}"/>
              </a:ext>
            </a:extLst>
          </p:cNvPr>
          <p:cNvSpPr/>
          <p:nvPr/>
        </p:nvSpPr>
        <p:spPr>
          <a:xfrm rot="16200000" flipV="1">
            <a:off x="4859055" y="-474947"/>
            <a:ext cx="2473890" cy="1219200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F9DE8-C9FB-8F98-0F0C-1528AF77D5E5}"/>
              </a:ext>
            </a:extLst>
          </p:cNvPr>
          <p:cNvSpPr txBox="1"/>
          <p:nvPr/>
        </p:nvSpPr>
        <p:spPr>
          <a:xfrm>
            <a:off x="1142998" y="427741"/>
            <a:ext cx="9973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Mahindra Lifespaces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87EEE-EF02-2748-8BE8-1C3A4F12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9305"/>
            <a:ext cx="952500" cy="45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CBB85-ADB2-B38E-F5CB-96B06774239C}"/>
              </a:ext>
            </a:extLst>
          </p:cNvPr>
          <p:cNvSpPr txBox="1"/>
          <p:nvPr/>
        </p:nvSpPr>
        <p:spPr>
          <a:xfrm>
            <a:off x="773482" y="5533465"/>
            <a:ext cx="9873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EDEN - first net zero energy building in India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buildings Net Zero from the year 2030 onwards </a:t>
            </a:r>
          </a:p>
        </p:txBody>
      </p:sp>
    </p:spTree>
    <p:extLst>
      <p:ext uri="{BB962C8B-B14F-4D97-AF65-F5344CB8AC3E}">
        <p14:creationId xmlns:p14="http://schemas.microsoft.com/office/powerpoint/2010/main" val="3569805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tario Teachers' to acquire 30% stake in India's Mahindra Susten">
            <a:extLst>
              <a:ext uri="{FF2B5EF4-FFF2-40B4-BE49-F238E27FC236}">
                <a16:creationId xmlns:a16="http://schemas.microsoft.com/office/drawing/2014/main" id="{6C94D42D-BFAE-4802-9E7E-034F47C87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1" b="320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87230D-29F9-C7CA-D19C-3252711702C2}"/>
              </a:ext>
            </a:extLst>
          </p:cNvPr>
          <p:cNvSpPr/>
          <p:nvPr/>
        </p:nvSpPr>
        <p:spPr>
          <a:xfrm rot="16200000" flipV="1">
            <a:off x="3764280" y="-1569722"/>
            <a:ext cx="4663440" cy="1219200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6000">
                <a:schemeClr val="tx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60D3C-9179-416D-ADC7-E23EB8CCC783}"/>
              </a:ext>
            </a:extLst>
          </p:cNvPr>
          <p:cNvSpPr txBox="1"/>
          <p:nvPr/>
        </p:nvSpPr>
        <p:spPr>
          <a:xfrm>
            <a:off x="952501" y="475499"/>
            <a:ext cx="10918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Mahindra Susten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B0D35-EE1C-48C3-A2C5-F5781C1B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9305"/>
            <a:ext cx="952500" cy="45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530C3-5331-AF02-FF96-8EBAC432BFAB}"/>
              </a:ext>
            </a:extLst>
          </p:cNvPr>
          <p:cNvSpPr txBox="1"/>
          <p:nvPr/>
        </p:nvSpPr>
        <p:spPr>
          <a:xfrm>
            <a:off x="670560" y="507179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Leading renewable energy IPP (Independent Power Producer) with portfolio of 1.55 GWp+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8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CA24F-8AF8-D484-9F47-5A7DBA6A4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4527"/>
            <a:ext cx="12192000" cy="57534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88211E-FA2A-8DE4-D7DD-B957535193BB}"/>
              </a:ext>
            </a:extLst>
          </p:cNvPr>
          <p:cNvSpPr/>
          <p:nvPr/>
        </p:nvSpPr>
        <p:spPr>
          <a:xfrm>
            <a:off x="0" y="0"/>
            <a:ext cx="12192000" cy="1139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46217" y="272700"/>
            <a:ext cx="10556590" cy="6331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Mahindra Finance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7219004" y="1992373"/>
            <a:ext cx="1223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31833"/>
                </a:solidFill>
              </a:rPr>
              <a:t>1386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84105" y="2882959"/>
            <a:ext cx="14590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31833"/>
                </a:solidFill>
              </a:rPr>
              <a:t>8.4 </a:t>
            </a:r>
            <a:r>
              <a:rPr lang="en-US" sz="3200" b="1" dirty="0">
                <a:solidFill>
                  <a:srgbClr val="E31833"/>
                </a:solidFill>
              </a:rPr>
              <a:t>Mn</a:t>
            </a:r>
            <a:br>
              <a:rPr lang="en-US" sz="2000" dirty="0">
                <a:solidFill>
                  <a:srgbClr val="E31833"/>
                </a:solidFill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6352" y="3960155"/>
            <a:ext cx="296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Villages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352" y="6396335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numbers are as per end of Q2 FY’23</a:t>
            </a:r>
          </a:p>
          <a:p>
            <a:endParaRPr lang="en-US" sz="1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3CB086-2B21-4C82-73AE-6EC7FB459294}"/>
              </a:ext>
            </a:extLst>
          </p:cNvPr>
          <p:cNvCxnSpPr/>
          <p:nvPr/>
        </p:nvCxnSpPr>
        <p:spPr>
          <a:xfrm>
            <a:off x="0" y="111252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A739FC-C28E-DD42-45B5-A811B00C6CD8}"/>
              </a:ext>
            </a:extLst>
          </p:cNvPr>
          <p:cNvSpPr txBox="1"/>
          <p:nvPr/>
        </p:nvSpPr>
        <p:spPr>
          <a:xfrm>
            <a:off x="8402962" y="4481373"/>
            <a:ext cx="2715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i="1" dirty="0"/>
              <a:t>More than the largest public sector bank in India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BA5061-8162-1EB4-64B8-B048AD802029}"/>
              </a:ext>
            </a:extLst>
          </p:cNvPr>
          <p:cNvSpPr txBox="1"/>
          <p:nvPr/>
        </p:nvSpPr>
        <p:spPr>
          <a:xfrm>
            <a:off x="8389834" y="2120829"/>
            <a:ext cx="1658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Branches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9BB849-A9D6-FD3D-8F6F-8F820FF9F285}"/>
              </a:ext>
            </a:extLst>
          </p:cNvPr>
          <p:cNvSpPr txBox="1"/>
          <p:nvPr/>
        </p:nvSpPr>
        <p:spPr>
          <a:xfrm>
            <a:off x="8370916" y="2982537"/>
            <a:ext cx="1887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0525A-3BFB-AF7C-A0F7-355FD277ABCC}"/>
              </a:ext>
            </a:extLst>
          </p:cNvPr>
          <p:cNvSpPr/>
          <p:nvPr/>
        </p:nvSpPr>
        <p:spPr>
          <a:xfrm>
            <a:off x="6632879" y="3941831"/>
            <a:ext cx="17427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31833"/>
                </a:solidFill>
              </a:rPr>
              <a:t>380000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5AC320-0C42-9EC8-AE39-2BA649DA4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628"/>
            <a:ext cx="952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0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textured background Free Photo">
            <a:extLst>
              <a:ext uri="{FF2B5EF4-FFF2-40B4-BE49-F238E27FC236}">
                <a16:creationId xmlns:a16="http://schemas.microsoft.com/office/drawing/2014/main" id="{7CB74DD9-8BC1-9019-01C6-3EA705E6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08"/>
                    </a14:imgEffect>
                    <a14:imgEffect>
                      <a14:saturation sa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985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B3F156-796F-3422-B7C6-E31CC77D7360}"/>
              </a:ext>
            </a:extLst>
          </p:cNvPr>
          <p:cNvSpPr/>
          <p:nvPr/>
        </p:nvSpPr>
        <p:spPr>
          <a:xfrm>
            <a:off x="0" y="0"/>
            <a:ext cx="12192000" cy="1938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C1503-2F62-0EE9-C020-5E6F27316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530"/>
            <a:ext cx="952500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0222F7-2813-D406-D88B-BF4B7115859B}"/>
              </a:ext>
            </a:extLst>
          </p:cNvPr>
          <p:cNvSpPr txBox="1"/>
          <p:nvPr/>
        </p:nvSpPr>
        <p:spPr>
          <a:xfrm>
            <a:off x="998658" y="48752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Ad </a:t>
            </a:r>
            <a:r>
              <a:rPr lang="en-I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Released In 1945</a:t>
            </a:r>
          </a:p>
          <a:p>
            <a:pPr lvl="0">
              <a:defRPr/>
            </a:pPr>
            <a:endParaRPr lang="en-I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1DFE19-B662-FDD7-7F5C-3E0C63C5D174}"/>
                  </a:ext>
                </a:extLst>
              </p14:cNvPr>
              <p14:cNvContentPartPr/>
              <p14:nvPr/>
            </p14:nvContentPartPr>
            <p14:xfrm>
              <a:off x="8426463" y="237374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1DFE19-B662-FDD7-7F5C-3E0C63C5D1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17463" y="23647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1C6201B-C38C-51CC-288F-416E048B4A04}"/>
                  </a:ext>
                </a:extLst>
              </p14:cNvPr>
              <p14:cNvContentPartPr/>
              <p14:nvPr/>
            </p14:nvContentPartPr>
            <p14:xfrm>
              <a:off x="8527983" y="247526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1C6201B-C38C-51CC-288F-416E048B4A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18983" y="246626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DF03-F965-91F4-2D2C-50AD6A0E0D75}"/>
              </a:ext>
            </a:extLst>
          </p:cNvPr>
          <p:cNvGrpSpPr/>
          <p:nvPr/>
        </p:nvGrpSpPr>
        <p:grpSpPr>
          <a:xfrm>
            <a:off x="679771" y="1180730"/>
            <a:ext cx="11277504" cy="5645995"/>
            <a:chOff x="637730" y="1029449"/>
            <a:chExt cx="11554270" cy="57845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3F4F9-0B2A-1222-5CF0-6FAC2AF02177}"/>
                </a:ext>
              </a:extLst>
            </p:cNvPr>
            <p:cNvSpPr/>
            <p:nvPr/>
          </p:nvSpPr>
          <p:spPr>
            <a:xfrm>
              <a:off x="637730" y="2224422"/>
              <a:ext cx="27093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400" b="1" spc="3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ENTREPRENEURSHIP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A7E179-E389-5F3C-2B1E-C7626D41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6647" y="1029449"/>
              <a:ext cx="4199249" cy="57845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EDA4FB-9769-8869-DFBF-4B23CFAA6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569" y="2630673"/>
              <a:ext cx="5947777" cy="414542"/>
            </a:xfrm>
            <a:prstGeom prst="rect">
              <a:avLst/>
            </a:prstGeom>
            <a:effectLst>
              <a:outerShdw blurRad="292100" dist="119471" dir="2100000" sx="103000" sy="103000" algn="tl" rotWithShape="0">
                <a:prstClr val="black">
                  <a:alpha val="46358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0565B4-4A76-B292-9E6C-5521CDCA9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994" y="2293176"/>
              <a:ext cx="2490133" cy="325890"/>
            </a:xfrm>
            <a:prstGeom prst="rect">
              <a:avLst/>
            </a:prstGeom>
            <a:effectLst>
              <a:outerShdw blurRad="288238" dist="38100" sx="107250" sy="107250" algn="tl" rotWithShape="0">
                <a:prstClr val="black">
                  <a:alpha val="36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3E1367-B1CD-C917-C868-C4BDD6BC6AD5}"/>
                </a:ext>
              </a:extLst>
            </p:cNvPr>
            <p:cNvSpPr/>
            <p:nvPr/>
          </p:nvSpPr>
          <p:spPr>
            <a:xfrm>
              <a:off x="9198591" y="1879636"/>
              <a:ext cx="14716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400" b="1" spc="3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DIGNITY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52D239-0FFC-929C-7266-BC683854ECF1}"/>
                </a:ext>
              </a:extLst>
            </p:cNvPr>
            <p:cNvSpPr/>
            <p:nvPr/>
          </p:nvSpPr>
          <p:spPr>
            <a:xfrm>
              <a:off x="2385190" y="3545837"/>
              <a:ext cx="16568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400" b="1" spc="3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ETHICS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81DAF9-29E1-37F8-EFDB-142A55EB2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073" y="3921727"/>
              <a:ext cx="2062217" cy="400513"/>
            </a:xfrm>
            <a:prstGeom prst="rect">
              <a:avLst/>
            </a:prstGeom>
            <a:effectLst>
              <a:outerShdw blurRad="340887" dist="38100" dir="2700000" sx="105497" sy="105497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02E529-CCA3-30B7-6A92-CE9479992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34" y="5322979"/>
              <a:ext cx="3992053" cy="349437"/>
            </a:xfrm>
            <a:prstGeom prst="rect">
              <a:avLst/>
            </a:prstGeom>
            <a:effectLst>
              <a:outerShdw blurRad="297403" dist="38100" dir="3900000" sx="103038" sy="103038" algn="tl" rotWithShape="0">
                <a:prstClr val="black">
                  <a:alpha val="54102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FE3DE9-9F85-7068-9B2E-F1B39B2D79A7}"/>
                </a:ext>
              </a:extLst>
            </p:cNvPr>
            <p:cNvSpPr/>
            <p:nvPr/>
          </p:nvSpPr>
          <p:spPr>
            <a:xfrm>
              <a:off x="645178" y="4895378"/>
              <a:ext cx="30320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400" b="1" spc="3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MERITOCRACY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484CB3-8B70-989F-2680-38D731800C26}"/>
                </a:ext>
              </a:extLst>
            </p:cNvPr>
            <p:cNvSpPr/>
            <p:nvPr/>
          </p:nvSpPr>
          <p:spPr>
            <a:xfrm>
              <a:off x="10333914" y="4060298"/>
              <a:ext cx="18580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400" b="1" spc="3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DIVERSITY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06EEC6-DA0A-644D-5C5B-0C45CD01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205" y="4504113"/>
              <a:ext cx="5813403" cy="349440"/>
            </a:xfrm>
            <a:prstGeom prst="rect">
              <a:avLst/>
            </a:prstGeom>
            <a:effectLst>
              <a:outerShdw blurRad="551625" dist="38100" dir="2700000" sx="102435" sy="102435" algn="tl" rotWithShape="0">
                <a:prstClr val="black">
                  <a:alpha val="64848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5481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9C6694-8CF8-F788-02E7-692850E77F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8" y="1302707"/>
            <a:ext cx="6914367" cy="50369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648" y="6534121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All numbers are as per end of Q2 FY’23</a:t>
            </a:r>
          </a:p>
          <a:p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B404AB-28DB-C33A-489B-E4B96ED14829}"/>
              </a:ext>
            </a:extLst>
          </p:cNvPr>
          <p:cNvSpPr txBox="1"/>
          <p:nvPr/>
        </p:nvSpPr>
        <p:spPr>
          <a:xfrm>
            <a:off x="6996006" y="1806883"/>
            <a:ext cx="4064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2800" b="1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Tractors</a:t>
            </a:r>
          </a:p>
          <a:p>
            <a:pPr marL="0" indent="0">
              <a:buNone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Increased farm productivity for over 3 decades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537502-4DB6-D922-C085-73EC1A3A409C}"/>
              </a:ext>
            </a:extLst>
          </p:cNvPr>
          <p:cNvSpPr txBox="1"/>
          <p:nvPr/>
        </p:nvSpPr>
        <p:spPr>
          <a:xfrm>
            <a:off x="6996006" y="3159790"/>
            <a:ext cx="40644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2800" b="1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Krish- e</a:t>
            </a:r>
          </a:p>
          <a:p>
            <a:pPr marL="0" indent="0">
              <a:buNone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Providing tech-enabled, affordable services &amp; farming solutions to independent farmers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903C4-65FC-B693-82B6-C32CDABA13BD}"/>
              </a:ext>
            </a:extLst>
          </p:cNvPr>
          <p:cNvSpPr txBox="1"/>
          <p:nvPr/>
        </p:nvSpPr>
        <p:spPr>
          <a:xfrm>
            <a:off x="6996006" y="4671958"/>
            <a:ext cx="450680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N" sz="2800" b="1" dirty="0" err="1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Prerna</a:t>
            </a:r>
            <a:endParaRPr lang="en-US" sz="2000" b="1" cap="all" dirty="0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Empowering women in agriculture through efficient and ergonomic farm tools and equipment</a:t>
            </a:r>
          </a:p>
          <a:p>
            <a:pPr marL="0" indent="0">
              <a:buNone/>
            </a:pPr>
            <a:endParaRPr lang="en-IN" sz="2800" b="1" dirty="0">
              <a:solidFill>
                <a:srgbClr val="E318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161B6E7-9B37-37C0-AD50-4CA0849682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520200-F797-8A7C-F1F5-52FEE5617D72}"/>
              </a:ext>
            </a:extLst>
          </p:cNvPr>
          <p:cNvSpPr/>
          <p:nvPr/>
        </p:nvSpPr>
        <p:spPr>
          <a:xfrm>
            <a:off x="0" y="0"/>
            <a:ext cx="12192000" cy="1139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13E1F93-8731-9079-F777-43C62FD7ACDA}"/>
              </a:ext>
            </a:extLst>
          </p:cNvPr>
          <p:cNvSpPr txBox="1">
            <a:spLocks/>
          </p:cNvSpPr>
          <p:nvPr/>
        </p:nvSpPr>
        <p:spPr>
          <a:xfrm>
            <a:off x="946217" y="272700"/>
            <a:ext cx="10556590" cy="63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i="0" kern="1200" baseline="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Mahindra Tractors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CE5C71-C80F-0E19-9B98-61D8C76F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628"/>
            <a:ext cx="952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7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A757CDD-019C-25EF-FC81-55ACC886574D}"/>
              </a:ext>
            </a:extLst>
          </p:cNvPr>
          <p:cNvSpPr/>
          <p:nvPr/>
        </p:nvSpPr>
        <p:spPr>
          <a:xfrm>
            <a:off x="-12526" y="4572000"/>
            <a:ext cx="12217400" cy="2323764"/>
          </a:xfrm>
          <a:prstGeom prst="rect">
            <a:avLst/>
          </a:prstGeom>
          <a:solidFill>
            <a:srgbClr val="E31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287773-9B3D-3847-AE75-5AA9C27F2619}"/>
              </a:ext>
            </a:extLst>
          </p:cNvPr>
          <p:cNvSpPr/>
          <p:nvPr/>
        </p:nvSpPr>
        <p:spPr>
          <a:xfrm>
            <a:off x="-12526" y="-12526"/>
            <a:ext cx="12217400" cy="4618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85D82E5-0519-674E-A244-3E044C5AF75B}"/>
              </a:ext>
            </a:extLst>
          </p:cNvPr>
          <p:cNvSpPr txBox="1">
            <a:spLocks/>
          </p:cNvSpPr>
          <p:nvPr/>
        </p:nvSpPr>
        <p:spPr>
          <a:xfrm>
            <a:off x="947950" y="232005"/>
            <a:ext cx="7315200" cy="583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en-US" sz="3200" b="1" dirty="0">
                <a:solidFill>
                  <a:srgbClr val="DD1E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ESG</a:t>
            </a:r>
            <a:endParaRPr lang="en-I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3E547-EF9F-EF3C-D645-7CF50A7C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829"/>
            <a:ext cx="876531" cy="4207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14D5AA-A5E5-C9EC-E4B2-A207E2370768}"/>
              </a:ext>
            </a:extLst>
          </p:cNvPr>
          <p:cNvSpPr/>
          <p:nvPr/>
        </p:nvSpPr>
        <p:spPr>
          <a:xfrm>
            <a:off x="438265" y="1088597"/>
            <a:ext cx="11114468" cy="51607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73A594-2C8C-FF73-1B41-02DC445F82C5}"/>
              </a:ext>
            </a:extLst>
          </p:cNvPr>
          <p:cNvSpPr txBox="1"/>
          <p:nvPr/>
        </p:nvSpPr>
        <p:spPr>
          <a:xfrm>
            <a:off x="4534422" y="3007240"/>
            <a:ext cx="2773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 Mahindra included in the DJSI World Index for the 8</a:t>
            </a:r>
            <a:r>
              <a:rPr lang="en-IN" sz="16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IN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consecutive year</a:t>
            </a:r>
            <a:endParaRPr lang="en-IN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455E50-5CB4-E0FB-E845-24FA08437409}"/>
              </a:ext>
            </a:extLst>
          </p:cNvPr>
          <p:cNvSpPr txBox="1"/>
          <p:nvPr/>
        </p:nvSpPr>
        <p:spPr>
          <a:xfrm>
            <a:off x="7891397" y="3007240"/>
            <a:ext cx="33068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Mahindra Lifespaces:</a:t>
            </a:r>
            <a:endParaRPr lang="en-IN" sz="2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fontAlgn="base"/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CDP: India’s only real estate company with A ranking in both Climate Change &amp; Water Security</a:t>
            </a:r>
            <a:endParaRPr lang="en-IN" sz="2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218" name="Picture 2" descr="Award Wreath Stock Photos, Pictures &amp; Royalty-Free Images - iStock">
            <a:extLst>
              <a:ext uri="{FF2B5EF4-FFF2-40B4-BE49-F238E27FC236}">
                <a16:creationId xmlns:a16="http://schemas.microsoft.com/office/drawing/2014/main" id="{69E04AED-D529-9EA6-7238-A536A24A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85" y="1382438"/>
            <a:ext cx="1553308" cy="15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D42B82-76AF-98E0-41B2-8E1FEDAF824F}"/>
              </a:ext>
            </a:extLst>
          </p:cNvPr>
          <p:cNvSpPr txBox="1"/>
          <p:nvPr/>
        </p:nvSpPr>
        <p:spPr>
          <a:xfrm>
            <a:off x="849926" y="2983793"/>
            <a:ext cx="33838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Indian ‘Automobile &amp; Components’ company to enter the World Index of DJSI for the 2</a:t>
            </a:r>
            <a:r>
              <a:rPr lang="en-IN" sz="16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IN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consecutive year</a:t>
            </a:r>
            <a:endParaRPr lang="en-IN" sz="1600" b="1" dirty="0"/>
          </a:p>
        </p:txBody>
      </p:sp>
      <p:pic>
        <p:nvPicPr>
          <p:cNvPr id="30" name="Picture 2" descr="Award Wreath Stock Photos, Pictures &amp; Royalty-Free Images - iStock">
            <a:extLst>
              <a:ext uri="{FF2B5EF4-FFF2-40B4-BE49-F238E27FC236}">
                <a16:creationId xmlns:a16="http://schemas.microsoft.com/office/drawing/2014/main" id="{44B13B04-1B5E-2443-2BAD-99613C6A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06" y="1382438"/>
            <a:ext cx="1553308" cy="15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ward Wreath Stock Photos, Pictures &amp; Royalty-Free Images - iStock">
            <a:extLst>
              <a:ext uri="{FF2B5EF4-FFF2-40B4-BE49-F238E27FC236}">
                <a16:creationId xmlns:a16="http://schemas.microsoft.com/office/drawing/2014/main" id="{CE053754-55E7-B0AD-9CE3-D06FA7801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85" y="1382438"/>
            <a:ext cx="1553308" cy="15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5-point Star 31">
            <a:extLst>
              <a:ext uri="{FF2B5EF4-FFF2-40B4-BE49-F238E27FC236}">
                <a16:creationId xmlns:a16="http://schemas.microsoft.com/office/drawing/2014/main" id="{94A04127-D61D-AA2D-10BB-B374A91DC7E9}"/>
              </a:ext>
            </a:extLst>
          </p:cNvPr>
          <p:cNvSpPr/>
          <p:nvPr/>
        </p:nvSpPr>
        <p:spPr>
          <a:xfrm>
            <a:off x="1813061" y="1845499"/>
            <a:ext cx="492369" cy="492369"/>
          </a:xfrm>
          <a:prstGeom prst="star5">
            <a:avLst/>
          </a:prstGeom>
          <a:solidFill>
            <a:srgbClr val="E31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E68E2A98-6A27-47E3-1B2A-A488539AFA08}"/>
              </a:ext>
            </a:extLst>
          </p:cNvPr>
          <p:cNvSpPr/>
          <p:nvPr/>
        </p:nvSpPr>
        <p:spPr>
          <a:xfrm>
            <a:off x="5460388" y="1858025"/>
            <a:ext cx="492369" cy="492369"/>
          </a:xfrm>
          <a:prstGeom prst="star5">
            <a:avLst/>
          </a:prstGeom>
          <a:solidFill>
            <a:srgbClr val="E31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>
            <a:extLst>
              <a:ext uri="{FF2B5EF4-FFF2-40B4-BE49-F238E27FC236}">
                <a16:creationId xmlns:a16="http://schemas.microsoft.com/office/drawing/2014/main" id="{6FC4647B-DAEF-54C7-0DC5-DC12A388F700}"/>
              </a:ext>
            </a:extLst>
          </p:cNvPr>
          <p:cNvSpPr/>
          <p:nvPr/>
        </p:nvSpPr>
        <p:spPr>
          <a:xfrm>
            <a:off x="8856255" y="1845499"/>
            <a:ext cx="492369" cy="492369"/>
          </a:xfrm>
          <a:prstGeom prst="star5">
            <a:avLst/>
          </a:prstGeom>
          <a:solidFill>
            <a:srgbClr val="E31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7325E-62A8-9889-F35C-C9AB86D0882F}"/>
              </a:ext>
            </a:extLst>
          </p:cNvPr>
          <p:cNvSpPr txBox="1"/>
          <p:nvPr/>
        </p:nvSpPr>
        <p:spPr>
          <a:xfrm>
            <a:off x="882491" y="4988587"/>
            <a:ext cx="1715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M&amp;M: 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AAA rating </a:t>
            </a:r>
            <a:b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E519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6 years 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row, from four key Credit Rating Agencies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EBBDF9-3307-8596-CC61-FC737C7D8B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15631" y="5359239"/>
            <a:ext cx="890456" cy="2144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D0A626-4284-0A4D-3E48-B1BB698CFC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5347" y="5333840"/>
            <a:ext cx="890456" cy="2144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6B8828-97B4-8814-6D6A-3A93D5003A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7802" y="5333839"/>
            <a:ext cx="890456" cy="214424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462CD20-E515-E459-8394-9DCBA8C9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154828"/>
            <a:ext cx="1600789" cy="5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RISIL Logo PNG Vector (PDF) Free Download">
            <a:extLst>
              <a:ext uri="{FF2B5EF4-FFF2-40B4-BE49-F238E27FC236}">
                <a16:creationId xmlns:a16="http://schemas.microsoft.com/office/drawing/2014/main" id="{D877BD1F-77D8-9732-72B1-3A67D40F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5201072"/>
            <a:ext cx="937986" cy="43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F49D6B3-9064-24D0-CA02-33F82CF592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1840" y="5333839"/>
            <a:ext cx="890456" cy="214424"/>
          </a:xfrm>
          <a:prstGeom prst="rect">
            <a:avLst/>
          </a:prstGeom>
        </p:spPr>
      </p:pic>
      <p:pic>
        <p:nvPicPr>
          <p:cNvPr id="9226" name="Picture 10" descr="CARE Ratings Limited">
            <a:extLst>
              <a:ext uri="{FF2B5EF4-FFF2-40B4-BE49-F238E27FC236}">
                <a16:creationId xmlns:a16="http://schemas.microsoft.com/office/drawing/2014/main" id="{4929BC07-58DF-FCB7-4687-323E9D7EB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143500"/>
            <a:ext cx="175843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ndia Ratings and Research: Most Respected Credit Rating and Research  Agency India">
            <a:extLst>
              <a:ext uri="{FF2B5EF4-FFF2-40B4-BE49-F238E27FC236}">
                <a16:creationId xmlns:a16="http://schemas.microsoft.com/office/drawing/2014/main" id="{A2D41BE9-7CC3-B5A8-EBCE-69CD09E9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03" y="5003800"/>
            <a:ext cx="153389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3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78593-01A0-4364-B999-886482228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77"/>
            <a:ext cx="12191999" cy="68526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8A3CA2-1B82-4121-B19D-5008DB16C50B}"/>
              </a:ext>
            </a:extLst>
          </p:cNvPr>
          <p:cNvSpPr/>
          <p:nvPr/>
        </p:nvSpPr>
        <p:spPr>
          <a:xfrm>
            <a:off x="0" y="3429000"/>
            <a:ext cx="12192000" cy="340514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2AD2E6-4FB2-47D8-84DB-C63BADDB95BE}"/>
              </a:ext>
            </a:extLst>
          </p:cNvPr>
          <p:cNvSpPr txBox="1">
            <a:spLocks/>
          </p:cNvSpPr>
          <p:nvPr/>
        </p:nvSpPr>
        <p:spPr>
          <a:xfrm>
            <a:off x="599994" y="5494805"/>
            <a:ext cx="8675413" cy="7786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364B7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100000">
                      <a:srgbClr val="4472C4">
                        <a:lumMod val="30000"/>
                        <a:lumOff val="70000"/>
                        <a:alpha val="45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Eurostile" panose="020B0504020202050204" pitchFamily="34" charset="77"/>
                <a:cs typeface="Segoe UI" panose="020B0502040204020203" pitchFamily="34" charset="0"/>
              </a:rPr>
              <a:t>COLLABORATIVE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A46068-BAA9-4ACF-931E-414F7BF798EC}"/>
              </a:ext>
            </a:extLst>
          </p:cNvPr>
          <p:cNvSpPr/>
          <p:nvPr/>
        </p:nvSpPr>
        <p:spPr>
          <a:xfrm>
            <a:off x="0" y="6801709"/>
            <a:ext cx="12192000" cy="56291"/>
          </a:xfrm>
          <a:prstGeom prst="rect">
            <a:avLst/>
          </a:prstGeom>
          <a:solidFill>
            <a:srgbClr val="DD1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73D113E-803A-4729-B7B4-385EC2BEFA1F}"/>
              </a:ext>
            </a:extLst>
          </p:cNvPr>
          <p:cNvSpPr txBox="1">
            <a:spLocks/>
          </p:cNvSpPr>
          <p:nvPr/>
        </p:nvSpPr>
        <p:spPr>
          <a:xfrm>
            <a:off x="11511556" y="6310313"/>
            <a:ext cx="64250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33EC3-35B8-4658-BF5A-552320F9420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633270-22B0-42AF-8341-FBE3A00C57E8}"/>
              </a:ext>
            </a:extLst>
          </p:cNvPr>
          <p:cNvSpPr txBox="1">
            <a:spLocks/>
          </p:cNvSpPr>
          <p:nvPr/>
        </p:nvSpPr>
        <p:spPr>
          <a:xfrm>
            <a:off x="647291" y="4470151"/>
            <a:ext cx="1227268" cy="10212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364B7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Eurostile" panose="020B0504020202050204" pitchFamily="34" charset="77"/>
                <a:cs typeface="Segoe UI" panose="020B0502040204020203" pitchFamily="34" charset="0"/>
              </a:rPr>
              <a:t>BE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D1E34"/>
              </a:solidFill>
              <a:effectLst/>
              <a:uLnTx/>
              <a:uFillTx/>
              <a:latin typeface="Eurostile" panose="020B050402020205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7B0118-77B8-4D8E-88FC-B9C11FAD60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5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AB347D-18CA-43A5-8CA9-513F675D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78" r="19351" b="3739"/>
          <a:stretch/>
        </p:blipFill>
        <p:spPr>
          <a:xfrm>
            <a:off x="-6570" y="141890"/>
            <a:ext cx="9831985" cy="5717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0B564A-352D-43D6-9068-50DC19976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186" y="3400926"/>
            <a:ext cx="5729766" cy="32004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1D44CC-97C6-4369-81C5-4B1C98DD792B}"/>
              </a:ext>
            </a:extLst>
          </p:cNvPr>
          <p:cNvGrpSpPr/>
          <p:nvPr/>
        </p:nvGrpSpPr>
        <p:grpSpPr>
          <a:xfrm>
            <a:off x="576679" y="4287068"/>
            <a:ext cx="5876798" cy="2058723"/>
            <a:chOff x="-1891192" y="790657"/>
            <a:chExt cx="5876798" cy="2058723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D8E85C4-8527-4D19-887A-ED7CD5B2A28E}"/>
                </a:ext>
              </a:extLst>
            </p:cNvPr>
            <p:cNvSpPr txBox="1">
              <a:spLocks/>
            </p:cNvSpPr>
            <p:nvPr/>
          </p:nvSpPr>
          <p:spPr>
            <a:xfrm>
              <a:off x="-1687934" y="790657"/>
              <a:ext cx="1227268" cy="102122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kern="1200">
                  <a:solidFill>
                    <a:srgbClr val="364B79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8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Eurostile" panose="020B0504020202050204" pitchFamily="34" charset="77"/>
                  <a:cs typeface="Segoe UI" panose="020B0502040204020203" pitchFamily="34" charset="0"/>
                </a:rPr>
                <a:t>BE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Eurostile" panose="020B0504020202050204" pitchFamily="34" charset="77"/>
                <a:cs typeface="Segoe UI" panose="020B0502040204020203" pitchFamily="34" charset="0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972AF0A2-F343-4643-9875-CB616B7D4F18}"/>
                </a:ext>
              </a:extLst>
            </p:cNvPr>
            <p:cNvSpPr txBox="1">
              <a:spLocks/>
            </p:cNvSpPr>
            <p:nvPr/>
          </p:nvSpPr>
          <p:spPr>
            <a:xfrm>
              <a:off x="-1891192" y="1828155"/>
              <a:ext cx="5876798" cy="102122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kern="1200">
                  <a:solidFill>
                    <a:srgbClr val="364B79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8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rgbClr val="4472C4">
                          <a:lumMod val="30000"/>
                          <a:lumOff val="70000"/>
                          <a:alpha val="37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Eurostile" panose="020B0504020202050204" pitchFamily="34" charset="77"/>
                  <a:cs typeface="Segoe UI" panose="020B0502040204020203" pitchFamily="34" charset="0"/>
                </a:rPr>
                <a:t>AGILE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4A2ED0A-D2B6-4650-BE74-6B85E988DAF1}"/>
              </a:ext>
            </a:extLst>
          </p:cNvPr>
          <p:cNvSpPr/>
          <p:nvPr/>
        </p:nvSpPr>
        <p:spPr>
          <a:xfrm>
            <a:off x="0" y="6801709"/>
            <a:ext cx="12192000" cy="56291"/>
          </a:xfrm>
          <a:prstGeom prst="rect">
            <a:avLst/>
          </a:prstGeom>
          <a:solidFill>
            <a:srgbClr val="DD1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8F9B45E-653B-41CF-BEB0-298F41F793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643" y="741505"/>
            <a:ext cx="4203033" cy="59746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43F9FA-2C25-44BD-B15C-0B275BA591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282" y="2606077"/>
            <a:ext cx="4461362" cy="399524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12F94FA3-6ABA-43F4-A43D-531848203CFD}"/>
              </a:ext>
            </a:extLst>
          </p:cNvPr>
          <p:cNvSpPr txBox="1">
            <a:spLocks/>
          </p:cNvSpPr>
          <p:nvPr/>
        </p:nvSpPr>
        <p:spPr>
          <a:xfrm>
            <a:off x="11511556" y="6310313"/>
            <a:ext cx="64250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4F33EC3-35B8-4658-BF5A-552320F94207}" type="slidenum">
              <a:rPr lang="en-IN" smtClean="0">
                <a:latin typeface="Segoe UI" panose="020B0502040204020203" pitchFamily="34" charset="0"/>
                <a:cs typeface="Segoe UI" panose="020B0502040204020203" pitchFamily="34" charset="0"/>
              </a:rPr>
              <a:pPr algn="ctr">
                <a:defRPr/>
              </a:pPr>
              <a:t>23</a:t>
            </a:fld>
            <a:endParaRPr lang="en-IN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69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264310-7A88-4049-B171-8D90FF957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47" y="-5681"/>
            <a:ext cx="12191999" cy="686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30A2D4-8CF8-42CF-BA3A-BE21E18FF0D4}"/>
              </a:ext>
            </a:extLst>
          </p:cNvPr>
          <p:cNvSpPr/>
          <p:nvPr/>
        </p:nvSpPr>
        <p:spPr>
          <a:xfrm rot="16200000" flipV="1">
            <a:off x="2773680" y="-2640149"/>
            <a:ext cx="6644639" cy="12192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2B27E3-9EC2-4275-8F0B-F777438C585B}"/>
              </a:ext>
            </a:extLst>
          </p:cNvPr>
          <p:cNvSpPr/>
          <p:nvPr/>
        </p:nvSpPr>
        <p:spPr>
          <a:xfrm>
            <a:off x="51642" y="-5681"/>
            <a:ext cx="12168553" cy="1617023"/>
          </a:xfrm>
          <a:prstGeom prst="rect">
            <a:avLst/>
          </a:prstGeom>
          <a:gradFill>
            <a:gsLst>
              <a:gs pos="2041">
                <a:schemeClr val="tx1"/>
              </a:gs>
              <a:gs pos="36000">
                <a:schemeClr val="tx1">
                  <a:alpha val="6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B1F580-635F-4FF5-B2EF-9839A6BCE9E1}"/>
              </a:ext>
            </a:extLst>
          </p:cNvPr>
          <p:cNvSpPr/>
          <p:nvPr/>
        </p:nvSpPr>
        <p:spPr>
          <a:xfrm>
            <a:off x="0" y="6801709"/>
            <a:ext cx="12192000" cy="56291"/>
          </a:xfrm>
          <a:prstGeom prst="rect">
            <a:avLst/>
          </a:prstGeom>
          <a:solidFill>
            <a:srgbClr val="DD1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77FFC5-4852-4388-9CBF-D66CFEBACE44}"/>
              </a:ext>
            </a:extLst>
          </p:cNvPr>
          <p:cNvGrpSpPr/>
          <p:nvPr/>
        </p:nvGrpSpPr>
        <p:grpSpPr>
          <a:xfrm>
            <a:off x="875361" y="4274113"/>
            <a:ext cx="5188771" cy="1680875"/>
            <a:chOff x="3726575" y="1152739"/>
            <a:chExt cx="5188771" cy="168087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EB03517-DF99-407A-B002-FB064F6096CE}"/>
                </a:ext>
              </a:extLst>
            </p:cNvPr>
            <p:cNvSpPr txBox="1">
              <a:spLocks/>
            </p:cNvSpPr>
            <p:nvPr/>
          </p:nvSpPr>
          <p:spPr>
            <a:xfrm>
              <a:off x="3782702" y="1152739"/>
              <a:ext cx="1227268" cy="769441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kern="1200">
                  <a:solidFill>
                    <a:srgbClr val="364B79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Eurostile" panose="020B0504020202050204" pitchFamily="34" charset="77"/>
                  <a:cs typeface="Segoe UI" panose="020B0502040204020203" pitchFamily="34" charset="0"/>
                </a:rPr>
                <a:t>BE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Eurostile" panose="020B0504020202050204" pitchFamily="34" charset="77"/>
                <a:cs typeface="Segoe UI" panose="020B0502040204020203" pitchFamily="34" charset="0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6C30C5B-0E78-45D9-A43F-3ADB4E72CBCC}"/>
                </a:ext>
              </a:extLst>
            </p:cNvPr>
            <p:cNvSpPr txBox="1">
              <a:spLocks/>
            </p:cNvSpPr>
            <p:nvPr/>
          </p:nvSpPr>
          <p:spPr>
            <a:xfrm>
              <a:off x="3726575" y="1812389"/>
              <a:ext cx="5188771" cy="102122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kern="1200">
                  <a:solidFill>
                    <a:srgbClr val="364B79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8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100000">
                        <a:srgbClr val="4472C4">
                          <a:lumMod val="30000"/>
                          <a:lumOff val="70000"/>
                          <a:alpha val="37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Eurostile" panose="020B0504020202050204" pitchFamily="34" charset="77"/>
                  <a:cs typeface="Segoe UI" panose="020B0502040204020203" pitchFamily="34" charset="0"/>
                </a:rPr>
                <a:t>BOLD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25C3E09-9B4E-42F5-AA58-C2F59C6373F2}"/>
              </a:ext>
            </a:extLst>
          </p:cNvPr>
          <p:cNvSpPr txBox="1">
            <a:spLocks/>
          </p:cNvSpPr>
          <p:nvPr/>
        </p:nvSpPr>
        <p:spPr>
          <a:xfrm>
            <a:off x="51642" y="6477635"/>
            <a:ext cx="368763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364B7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Editorial credit: Evan El-Amin /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5608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11F2A-1596-104A-990A-4492472C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4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03CAE6-29F9-564A-830B-B1F735E75EDB}"/>
              </a:ext>
            </a:extLst>
          </p:cNvPr>
          <p:cNvSpPr/>
          <p:nvPr/>
        </p:nvSpPr>
        <p:spPr>
          <a:xfrm>
            <a:off x="1675510" y="2657932"/>
            <a:ext cx="8999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legacy </a:t>
            </a:r>
            <a:r>
              <a:rPr lang="en-IN" sz="40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foundation for our future</a:t>
            </a:r>
            <a:endParaRPr lang="en-US" sz="40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59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19031E-E639-C64F-9165-96DEF17BC8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5043B8-4BE3-CA40-8DD8-1317EF80DA01}"/>
              </a:ext>
            </a:extLst>
          </p:cNvPr>
          <p:cNvSpPr/>
          <p:nvPr/>
        </p:nvSpPr>
        <p:spPr>
          <a:xfrm>
            <a:off x="300625" y="317416"/>
            <a:ext cx="11571335" cy="6281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1C550-65C2-E542-A699-D3BD794165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912" y="1565275"/>
            <a:ext cx="70485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936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5954744-48C5-BC19-48DB-6D7B4DA12F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Drive positive change in the lives of our communities, to empower them to Rise.">
            <a:extLst>
              <a:ext uri="{FF2B5EF4-FFF2-40B4-BE49-F238E27FC236}">
                <a16:creationId xmlns:a16="http://schemas.microsoft.com/office/drawing/2014/main" id="{76031984-C2F1-053E-A751-54AC5323DCF4}"/>
              </a:ext>
            </a:extLst>
          </p:cNvPr>
          <p:cNvSpPr txBox="1"/>
          <p:nvPr/>
        </p:nvSpPr>
        <p:spPr>
          <a:xfrm>
            <a:off x="1166824" y="1493115"/>
            <a:ext cx="4470215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000" b="1">
                <a:solidFill>
                  <a:srgbClr val="D6373D"/>
                </a:solidFill>
              </a:defRPr>
            </a:lvl1pPr>
          </a:lstStyle>
          <a:p>
            <a:r>
              <a:rPr lang="en-US" sz="2400" b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positive change in the lives of our communities. </a:t>
            </a:r>
          </a:p>
          <a:p>
            <a:r>
              <a:rPr lang="en-US" sz="2400" dirty="0">
                <a:solidFill>
                  <a:srgbClr val="C118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when we enable others to rise will we rise. 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C1503-2F62-0EE9-C020-5E6F27316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530"/>
            <a:ext cx="9525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EF3317-5138-C7B9-8E12-0A04717F3A56}"/>
              </a:ext>
            </a:extLst>
          </p:cNvPr>
          <p:cNvSpPr/>
          <p:nvPr/>
        </p:nvSpPr>
        <p:spPr>
          <a:xfrm>
            <a:off x="6343473" y="5217397"/>
            <a:ext cx="4993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pc="-300" dirty="0">
                <a:solidFill>
                  <a:srgbClr val="BD13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#Together we rise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0222F7-2813-D406-D88B-BF4B7115859B}"/>
              </a:ext>
            </a:extLst>
          </p:cNvPr>
          <p:cNvSpPr txBox="1"/>
          <p:nvPr/>
        </p:nvSpPr>
        <p:spPr>
          <a:xfrm>
            <a:off x="1045551" y="41166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Our Purpose</a:t>
            </a:r>
            <a:endParaRPr lang="en-I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ABBEF3-F35B-4E5B-8563-7CADC9D5728F}"/>
              </a:ext>
            </a:extLst>
          </p:cNvPr>
          <p:cNvSpPr txBox="1"/>
          <p:nvPr/>
        </p:nvSpPr>
        <p:spPr>
          <a:xfrm>
            <a:off x="6878320" y="5059680"/>
            <a:ext cx="1717040" cy="49125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D3D236-603C-4A66-8D8B-E54410C31F9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E318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8B6C97-7CFE-011C-C4A6-F1C29170439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0" y="3200399"/>
            <a:ext cx="952500" cy="4572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A62C9E82-58C7-1619-B595-878E1A039802}"/>
              </a:ext>
            </a:extLst>
          </p:cNvPr>
          <p:cNvSpPr txBox="1">
            <a:spLocks/>
          </p:cNvSpPr>
          <p:nvPr/>
        </p:nvSpPr>
        <p:spPr>
          <a:xfrm>
            <a:off x="1156413" y="2852919"/>
            <a:ext cx="9042664" cy="1152160"/>
          </a:xfrm>
          <a:prstGeom prst="rect">
            <a:avLst/>
          </a:prstGeom>
        </p:spPr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FILM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7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A857E1F2-BEBA-543E-3945-9E1A7658C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0" b="15629"/>
          <a:stretch/>
        </p:blipFill>
        <p:spPr>
          <a:xfrm>
            <a:off x="0" y="0"/>
            <a:ext cx="73456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47BAA5B-8152-DEA4-B7F1-546DF8691934}"/>
              </a:ext>
            </a:extLst>
          </p:cNvPr>
          <p:cNvSpPr/>
          <p:nvPr/>
        </p:nvSpPr>
        <p:spPr>
          <a:xfrm rot="5400000">
            <a:off x="2560837" y="-2560836"/>
            <a:ext cx="2255522" cy="73771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6000">
                <a:schemeClr val="tx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890DF-8B98-8045-627C-E2BBF6F2BBCF}"/>
              </a:ext>
            </a:extLst>
          </p:cNvPr>
          <p:cNvSpPr/>
          <p:nvPr/>
        </p:nvSpPr>
        <p:spPr>
          <a:xfrm>
            <a:off x="7345680" y="0"/>
            <a:ext cx="48463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7CEC1-5097-D8ED-3C43-C7414100A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530"/>
            <a:ext cx="9525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CA127-8899-9536-299B-C15F45BF24F9}"/>
              </a:ext>
            </a:extLst>
          </p:cNvPr>
          <p:cNvSpPr txBox="1"/>
          <p:nvPr/>
        </p:nvSpPr>
        <p:spPr>
          <a:xfrm>
            <a:off x="1045551" y="41166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IN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7F1D64-EFBE-3DFF-C7ED-108D1B3F8244}"/>
              </a:ext>
            </a:extLst>
          </p:cNvPr>
          <p:cNvGrpSpPr/>
          <p:nvPr/>
        </p:nvGrpSpPr>
        <p:grpSpPr>
          <a:xfrm>
            <a:off x="8836673" y="2627772"/>
            <a:ext cx="2195105" cy="899536"/>
            <a:chOff x="11843105" y="657585"/>
            <a:chExt cx="1906629" cy="11812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CF95CF-F784-2915-327C-653028EF34C5}"/>
                </a:ext>
              </a:extLst>
            </p:cNvPr>
            <p:cNvSpPr txBox="1"/>
            <p:nvPr/>
          </p:nvSpPr>
          <p:spPr>
            <a:xfrm>
              <a:off x="11903000" y="657585"/>
              <a:ext cx="1846734" cy="7679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260,000+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A5879B-60DD-1496-D3DA-EBB54ED518E8}"/>
                </a:ext>
              </a:extLst>
            </p:cNvPr>
            <p:cNvSpPr txBox="1"/>
            <p:nvPr/>
          </p:nvSpPr>
          <p:spPr>
            <a:xfrm>
              <a:off x="11843105" y="1394266"/>
              <a:ext cx="1892696" cy="4445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defRPr/>
              </a:pPr>
              <a:r>
                <a:rPr lang="en-US" sz="1600" spc="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EMPLOYEES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32A8D3-117F-95AB-82CD-62CB82D71D9D}"/>
              </a:ext>
            </a:extLst>
          </p:cNvPr>
          <p:cNvGrpSpPr/>
          <p:nvPr/>
        </p:nvGrpSpPr>
        <p:grpSpPr>
          <a:xfrm>
            <a:off x="8865967" y="1319671"/>
            <a:ext cx="1996845" cy="915227"/>
            <a:chOff x="11366627" y="855607"/>
            <a:chExt cx="1734424" cy="12018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E58850-8113-39C0-F7C6-699E9F602CE5}"/>
                </a:ext>
              </a:extLst>
            </p:cNvPr>
            <p:cNvSpPr txBox="1"/>
            <p:nvPr/>
          </p:nvSpPr>
          <p:spPr>
            <a:xfrm>
              <a:off x="11366627" y="855607"/>
              <a:ext cx="1714311" cy="7679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$19.7 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  <a:endPara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D7A0B7-DB80-97EA-2A55-E2CEBA575A5E}"/>
                </a:ext>
              </a:extLst>
            </p:cNvPr>
            <p:cNvSpPr txBox="1"/>
            <p:nvPr/>
          </p:nvSpPr>
          <p:spPr>
            <a:xfrm>
              <a:off x="11367072" y="1612893"/>
              <a:ext cx="1733979" cy="4445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TURNOVER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C34747-63A5-4C6A-0EC7-D11AD543C309}"/>
              </a:ext>
            </a:extLst>
          </p:cNvPr>
          <p:cNvGrpSpPr/>
          <p:nvPr/>
        </p:nvGrpSpPr>
        <p:grpSpPr>
          <a:xfrm>
            <a:off x="8704099" y="3843063"/>
            <a:ext cx="2232395" cy="840181"/>
            <a:chOff x="12021439" y="1048717"/>
            <a:chExt cx="1939020" cy="110332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7A9488-AC31-0FFF-2AE6-7B811C550D72}"/>
                </a:ext>
              </a:extLst>
            </p:cNvPr>
            <p:cNvSpPr txBox="1"/>
            <p:nvPr/>
          </p:nvSpPr>
          <p:spPr>
            <a:xfrm>
              <a:off x="12021439" y="1048717"/>
              <a:ext cx="1433240" cy="7679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D1E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192674-C33A-DDC9-4209-1A7B1DCC7E9F}"/>
                </a:ext>
              </a:extLst>
            </p:cNvPr>
            <p:cNvSpPr txBox="1"/>
            <p:nvPr/>
          </p:nvSpPr>
          <p:spPr>
            <a:xfrm>
              <a:off x="12138545" y="1707454"/>
              <a:ext cx="1821914" cy="4445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defRPr/>
              </a:pPr>
              <a:r>
                <a:rPr lang="en-US" sz="1600" spc="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A16898-6F1A-31BB-3250-0A5C149E6BE9}"/>
              </a:ext>
            </a:extLst>
          </p:cNvPr>
          <p:cNvGrpSpPr/>
          <p:nvPr/>
        </p:nvGrpSpPr>
        <p:grpSpPr>
          <a:xfrm>
            <a:off x="8542342" y="5027960"/>
            <a:ext cx="3040292" cy="858776"/>
            <a:chOff x="12369401" y="2739401"/>
            <a:chExt cx="2640746" cy="112774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9A8746-6EFD-064A-FF68-77DBB349C919}"/>
                </a:ext>
              </a:extLst>
            </p:cNvPr>
            <p:cNvSpPr txBox="1"/>
            <p:nvPr/>
          </p:nvSpPr>
          <p:spPr>
            <a:xfrm>
              <a:off x="12369401" y="2739401"/>
              <a:ext cx="1531826" cy="7679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DD1E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20+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D1E3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E0F821-82C9-525D-FA45-616C991E3322}"/>
                </a:ext>
              </a:extLst>
            </p:cNvPr>
            <p:cNvSpPr txBox="1"/>
            <p:nvPr/>
          </p:nvSpPr>
          <p:spPr>
            <a:xfrm>
              <a:off x="12751520" y="3422555"/>
              <a:ext cx="2258627" cy="4445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defRPr/>
              </a:pPr>
              <a:r>
                <a:rPr lang="en-US" sz="1600" spc="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INDUSTRIES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8FB0AF30-86A6-2DB9-F726-D1E17413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413" y="1395662"/>
            <a:ext cx="822057" cy="7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DE3B2F5B-51F4-7CF4-31B3-E0B449F3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493" y="2754561"/>
            <a:ext cx="689812" cy="6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68997CE0-5ABA-84C9-2FEB-724708B4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278" y="3914274"/>
            <a:ext cx="779638" cy="7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C6A78E77-653D-C371-CD1E-5F07BE887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409" y="5159293"/>
            <a:ext cx="684564" cy="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8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photo textured white paper">
            <a:extLst>
              <a:ext uri="{FF2B5EF4-FFF2-40B4-BE49-F238E27FC236}">
                <a16:creationId xmlns:a16="http://schemas.microsoft.com/office/drawing/2014/main" id="{AB648C21-4A1E-4FAB-F62A-F8C89EE75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45"/>
          <a:stretch/>
        </p:blipFill>
        <p:spPr bwMode="auto">
          <a:xfrm>
            <a:off x="0" y="914400"/>
            <a:ext cx="12192000" cy="59436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6" name="Rounded Rectangle 4135">
            <a:extLst>
              <a:ext uri="{FF2B5EF4-FFF2-40B4-BE49-F238E27FC236}">
                <a16:creationId xmlns:a16="http://schemas.microsoft.com/office/drawing/2014/main" id="{0BC2458C-93F7-2789-B27A-26A4EDE280C0}"/>
              </a:ext>
            </a:extLst>
          </p:cNvPr>
          <p:cNvSpPr/>
          <p:nvPr/>
        </p:nvSpPr>
        <p:spPr>
          <a:xfrm>
            <a:off x="8411375" y="1337034"/>
            <a:ext cx="3337356" cy="5003805"/>
          </a:xfrm>
          <a:prstGeom prst="roundRect">
            <a:avLst>
              <a:gd name="adj" fmla="val 427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87F6D733-9D99-DBBA-C9CF-F586CB74B9F6}"/>
              </a:ext>
            </a:extLst>
          </p:cNvPr>
          <p:cNvSpPr txBox="1">
            <a:spLocks/>
          </p:cNvSpPr>
          <p:nvPr/>
        </p:nvSpPr>
        <p:spPr>
          <a:xfrm>
            <a:off x="942745" y="236954"/>
            <a:ext cx="10556590" cy="63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rostile LT" panose="020006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E31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  <a:endParaRPr lang="en-US" sz="3200" b="1" dirty="0">
              <a:solidFill>
                <a:srgbClr val="E21A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BB8CB3-BC09-975A-376D-892F30E6B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9156"/>
            <a:ext cx="876531" cy="4207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8158BB-A153-FBE7-3AE8-19E5A82E7AA7}"/>
              </a:ext>
            </a:extLst>
          </p:cNvPr>
          <p:cNvSpPr/>
          <p:nvPr/>
        </p:nvSpPr>
        <p:spPr>
          <a:xfrm>
            <a:off x="3225204" y="1392978"/>
            <a:ext cx="2495062" cy="2352268"/>
          </a:xfrm>
          <a:prstGeom prst="roundRect">
            <a:avLst>
              <a:gd name="adj" fmla="val 7408"/>
            </a:avLst>
          </a:prstGeom>
          <a:solidFill>
            <a:srgbClr val="E318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23A66F-6AA1-CD46-A75F-43B822FC462E}"/>
              </a:ext>
            </a:extLst>
          </p:cNvPr>
          <p:cNvSpPr/>
          <p:nvPr/>
        </p:nvSpPr>
        <p:spPr>
          <a:xfrm>
            <a:off x="492770" y="3936270"/>
            <a:ext cx="2495062" cy="2366289"/>
          </a:xfrm>
          <a:prstGeom prst="roundRect">
            <a:avLst>
              <a:gd name="adj" fmla="val 7408"/>
            </a:avLst>
          </a:prstGeom>
          <a:solidFill>
            <a:srgbClr val="E318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92C3D28-3539-64B3-CF7D-69C2A0E096A9}"/>
              </a:ext>
            </a:extLst>
          </p:cNvPr>
          <p:cNvSpPr/>
          <p:nvPr/>
        </p:nvSpPr>
        <p:spPr>
          <a:xfrm>
            <a:off x="516910" y="1375411"/>
            <a:ext cx="2495062" cy="2352268"/>
          </a:xfrm>
          <a:prstGeom prst="roundRect">
            <a:avLst>
              <a:gd name="adj" fmla="val 7408"/>
            </a:avLst>
          </a:prstGeom>
          <a:solidFill>
            <a:srgbClr val="E318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16F9EFC-AF08-050C-930A-F851DFC2A6E5}"/>
              </a:ext>
            </a:extLst>
          </p:cNvPr>
          <p:cNvSpPr/>
          <p:nvPr/>
        </p:nvSpPr>
        <p:spPr>
          <a:xfrm>
            <a:off x="3191030" y="3929735"/>
            <a:ext cx="2495062" cy="2411103"/>
          </a:xfrm>
          <a:prstGeom prst="roundRect">
            <a:avLst>
              <a:gd name="adj" fmla="val 7408"/>
            </a:avLst>
          </a:prstGeom>
          <a:solidFill>
            <a:srgbClr val="E318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6D39B99-3369-16A5-281F-CC66FD86D28F}"/>
              </a:ext>
            </a:extLst>
          </p:cNvPr>
          <p:cNvSpPr/>
          <p:nvPr/>
        </p:nvSpPr>
        <p:spPr>
          <a:xfrm>
            <a:off x="5934694" y="1349114"/>
            <a:ext cx="2283583" cy="1663322"/>
          </a:xfrm>
          <a:prstGeom prst="roundRect">
            <a:avLst>
              <a:gd name="adj" fmla="val 740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0C73C49-3BD7-E8F9-A264-8B9E76E1F8F7}"/>
              </a:ext>
            </a:extLst>
          </p:cNvPr>
          <p:cNvSpPr/>
          <p:nvPr/>
        </p:nvSpPr>
        <p:spPr>
          <a:xfrm>
            <a:off x="5934694" y="3164643"/>
            <a:ext cx="2283583" cy="1557216"/>
          </a:xfrm>
          <a:prstGeom prst="roundRect">
            <a:avLst>
              <a:gd name="adj" fmla="val 740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E81159B-46BE-AF81-E5D3-F60A0DC04E3D}"/>
              </a:ext>
            </a:extLst>
          </p:cNvPr>
          <p:cNvSpPr/>
          <p:nvPr/>
        </p:nvSpPr>
        <p:spPr>
          <a:xfrm>
            <a:off x="5934694" y="4859019"/>
            <a:ext cx="2283583" cy="1461760"/>
          </a:xfrm>
          <a:prstGeom prst="roundRect">
            <a:avLst>
              <a:gd name="adj" fmla="val 740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4" name="TextBox 4103">
            <a:extLst>
              <a:ext uri="{FF2B5EF4-FFF2-40B4-BE49-F238E27FC236}">
                <a16:creationId xmlns:a16="http://schemas.microsoft.com/office/drawing/2014/main" id="{85EDB5F5-9E7E-8ADC-B68F-4BBB8331768F}"/>
              </a:ext>
            </a:extLst>
          </p:cNvPr>
          <p:cNvSpPr txBox="1"/>
          <p:nvPr/>
        </p:nvSpPr>
        <p:spPr>
          <a:xfrm>
            <a:off x="3081698" y="2473788"/>
            <a:ext cx="277177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TRACTORS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5" name="TextBox 4104">
            <a:extLst>
              <a:ext uri="{FF2B5EF4-FFF2-40B4-BE49-F238E27FC236}">
                <a16:creationId xmlns:a16="http://schemas.microsoft.com/office/drawing/2014/main" id="{89ED2B51-5F5D-41CE-A3E8-E4ACB91D5552}"/>
              </a:ext>
            </a:extLst>
          </p:cNvPr>
          <p:cNvSpPr txBox="1"/>
          <p:nvPr/>
        </p:nvSpPr>
        <p:spPr>
          <a:xfrm>
            <a:off x="3081698" y="2752802"/>
            <a:ext cx="277177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 EQUIPMENT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" name="TextBox 4105">
            <a:extLst>
              <a:ext uri="{FF2B5EF4-FFF2-40B4-BE49-F238E27FC236}">
                <a16:creationId xmlns:a16="http://schemas.microsoft.com/office/drawing/2014/main" id="{095A01A8-4F3B-3F91-A85B-228226B07667}"/>
              </a:ext>
            </a:extLst>
          </p:cNvPr>
          <p:cNvSpPr txBox="1"/>
          <p:nvPr/>
        </p:nvSpPr>
        <p:spPr>
          <a:xfrm>
            <a:off x="3074997" y="3052654"/>
            <a:ext cx="277177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 INDUSTRY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7" name="Picture 4106">
            <a:extLst>
              <a:ext uri="{FF2B5EF4-FFF2-40B4-BE49-F238E27FC236}">
                <a16:creationId xmlns:a16="http://schemas.microsoft.com/office/drawing/2014/main" id="{43B9D02E-B368-B348-68EE-186DBC58D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8365" y="1878051"/>
            <a:ext cx="691285" cy="549416"/>
          </a:xfrm>
          <a:prstGeom prst="rect">
            <a:avLst/>
          </a:prstGeom>
          <a:effectLst/>
        </p:spPr>
      </p:pic>
      <p:pic>
        <p:nvPicPr>
          <p:cNvPr id="4108" name="Picture 4107">
            <a:extLst>
              <a:ext uri="{FF2B5EF4-FFF2-40B4-BE49-F238E27FC236}">
                <a16:creationId xmlns:a16="http://schemas.microsoft.com/office/drawing/2014/main" id="{016EB1FA-C164-3E38-2251-CDAB80E3A8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4842" y="1915820"/>
            <a:ext cx="732027" cy="400208"/>
          </a:xfrm>
          <a:prstGeom prst="rect">
            <a:avLst/>
          </a:prstGeom>
          <a:effectLst/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3FCAC735-0DC1-CE8D-7B2D-138B53FBA5CD}"/>
              </a:ext>
            </a:extLst>
          </p:cNvPr>
          <p:cNvSpPr txBox="1"/>
          <p:nvPr/>
        </p:nvSpPr>
        <p:spPr>
          <a:xfrm>
            <a:off x="323246" y="2573446"/>
            <a:ext cx="27717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&amp; </a:t>
            </a:r>
          </a:p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10" name="Picture 4109">
            <a:extLst>
              <a:ext uri="{FF2B5EF4-FFF2-40B4-BE49-F238E27FC236}">
                <a16:creationId xmlns:a16="http://schemas.microsoft.com/office/drawing/2014/main" id="{2882778E-7177-02DA-83D7-130BEAD2BCE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1463190" y="4484285"/>
            <a:ext cx="440229" cy="440229"/>
          </a:xfrm>
          <a:prstGeom prst="rect">
            <a:avLst/>
          </a:prstGeom>
          <a:effectLst/>
        </p:spPr>
      </p:pic>
      <p:sp>
        <p:nvSpPr>
          <p:cNvPr id="4111" name="TextBox 4110">
            <a:extLst>
              <a:ext uri="{FF2B5EF4-FFF2-40B4-BE49-F238E27FC236}">
                <a16:creationId xmlns:a16="http://schemas.microsoft.com/office/drawing/2014/main" id="{5EED77F2-508E-1101-98C5-6BCACA7FC428}"/>
              </a:ext>
            </a:extLst>
          </p:cNvPr>
          <p:cNvSpPr txBox="1"/>
          <p:nvPr/>
        </p:nvSpPr>
        <p:spPr>
          <a:xfrm>
            <a:off x="330146" y="5203805"/>
            <a:ext cx="277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12" name="Group 4111">
            <a:extLst>
              <a:ext uri="{FF2B5EF4-FFF2-40B4-BE49-F238E27FC236}">
                <a16:creationId xmlns:a16="http://schemas.microsoft.com/office/drawing/2014/main" id="{31C5DAD7-D5E6-0BAC-445A-37EACBA32E7B}"/>
              </a:ext>
            </a:extLst>
          </p:cNvPr>
          <p:cNvGrpSpPr/>
          <p:nvPr/>
        </p:nvGrpSpPr>
        <p:grpSpPr>
          <a:xfrm>
            <a:off x="4222352" y="4244343"/>
            <a:ext cx="342698" cy="430272"/>
            <a:chOff x="8593398" y="2883563"/>
            <a:chExt cx="342698" cy="430272"/>
          </a:xfrm>
        </p:grpSpPr>
        <p:sp>
          <p:nvSpPr>
            <p:cNvPr id="4113" name="Freeform 245">
              <a:extLst>
                <a:ext uri="{FF2B5EF4-FFF2-40B4-BE49-F238E27FC236}">
                  <a16:creationId xmlns:a16="http://schemas.microsoft.com/office/drawing/2014/main" id="{DE7485B9-5B9C-15FB-89DD-52B6E8D23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136" y="3086925"/>
              <a:ext cx="240960" cy="226910"/>
            </a:xfrm>
            <a:custGeom>
              <a:avLst/>
              <a:gdLst>
                <a:gd name="T0" fmla="*/ 350 w 469"/>
                <a:gd name="T1" fmla="*/ 363 h 441"/>
                <a:gd name="T2" fmla="*/ 340 w 469"/>
                <a:gd name="T3" fmla="*/ 366 h 441"/>
                <a:gd name="T4" fmla="*/ 327 w 469"/>
                <a:gd name="T5" fmla="*/ 359 h 441"/>
                <a:gd name="T6" fmla="*/ 331 w 469"/>
                <a:gd name="T7" fmla="*/ 336 h 441"/>
                <a:gd name="T8" fmla="*/ 389 w 469"/>
                <a:gd name="T9" fmla="*/ 255 h 441"/>
                <a:gd name="T10" fmla="*/ 410 w 469"/>
                <a:gd name="T11" fmla="*/ 244 h 441"/>
                <a:gd name="T12" fmla="*/ 421 w 469"/>
                <a:gd name="T13" fmla="*/ 266 h 441"/>
                <a:gd name="T14" fmla="*/ 350 w 469"/>
                <a:gd name="T15" fmla="*/ 363 h 441"/>
                <a:gd name="T16" fmla="*/ 234 w 469"/>
                <a:gd name="T17" fmla="*/ 182 h 441"/>
                <a:gd name="T18" fmla="*/ 306 w 469"/>
                <a:gd name="T19" fmla="*/ 245 h 441"/>
                <a:gd name="T20" fmla="*/ 251 w 469"/>
                <a:gd name="T21" fmla="*/ 306 h 441"/>
                <a:gd name="T22" fmla="*/ 251 w 469"/>
                <a:gd name="T23" fmla="*/ 332 h 441"/>
                <a:gd name="T24" fmla="*/ 218 w 469"/>
                <a:gd name="T25" fmla="*/ 332 h 441"/>
                <a:gd name="T26" fmla="*/ 218 w 469"/>
                <a:gd name="T27" fmla="*/ 306 h 441"/>
                <a:gd name="T28" fmla="*/ 163 w 469"/>
                <a:gd name="T29" fmla="*/ 245 h 441"/>
                <a:gd name="T30" fmla="*/ 196 w 469"/>
                <a:gd name="T31" fmla="*/ 245 h 441"/>
                <a:gd name="T32" fmla="*/ 234 w 469"/>
                <a:gd name="T33" fmla="*/ 274 h 441"/>
                <a:gd name="T34" fmla="*/ 273 w 469"/>
                <a:gd name="T35" fmla="*/ 245 h 441"/>
                <a:gd name="T36" fmla="*/ 234 w 469"/>
                <a:gd name="T37" fmla="*/ 215 h 441"/>
                <a:gd name="T38" fmla="*/ 163 w 469"/>
                <a:gd name="T39" fmla="*/ 152 h 441"/>
                <a:gd name="T40" fmla="*/ 218 w 469"/>
                <a:gd name="T41" fmla="*/ 91 h 441"/>
                <a:gd name="T42" fmla="*/ 218 w 469"/>
                <a:gd name="T43" fmla="*/ 65 h 441"/>
                <a:gd name="T44" fmla="*/ 251 w 469"/>
                <a:gd name="T45" fmla="*/ 65 h 441"/>
                <a:gd name="T46" fmla="*/ 251 w 469"/>
                <a:gd name="T47" fmla="*/ 91 h 441"/>
                <a:gd name="T48" fmla="*/ 306 w 469"/>
                <a:gd name="T49" fmla="*/ 152 h 441"/>
                <a:gd name="T50" fmla="*/ 273 w 469"/>
                <a:gd name="T51" fmla="*/ 152 h 441"/>
                <a:gd name="T52" fmla="*/ 234 w 469"/>
                <a:gd name="T53" fmla="*/ 123 h 441"/>
                <a:gd name="T54" fmla="*/ 196 w 469"/>
                <a:gd name="T55" fmla="*/ 152 h 441"/>
                <a:gd name="T56" fmla="*/ 234 w 469"/>
                <a:gd name="T57" fmla="*/ 182 h 441"/>
                <a:gd name="T58" fmla="*/ 384 w 469"/>
                <a:gd name="T59" fmla="*/ 0 h 441"/>
                <a:gd name="T60" fmla="*/ 85 w 469"/>
                <a:gd name="T61" fmla="*/ 0 h 441"/>
                <a:gd name="T62" fmla="*/ 0 w 469"/>
                <a:gd name="T63" fmla="*/ 207 h 441"/>
                <a:gd name="T64" fmla="*/ 234 w 469"/>
                <a:gd name="T65" fmla="*/ 441 h 441"/>
                <a:gd name="T66" fmla="*/ 469 w 469"/>
                <a:gd name="T67" fmla="*/ 207 h 441"/>
                <a:gd name="T68" fmla="*/ 384 w 469"/>
                <a:gd name="T6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9" h="441">
                  <a:moveTo>
                    <a:pt x="350" y="363"/>
                  </a:moveTo>
                  <a:cubicBezTo>
                    <a:pt x="347" y="365"/>
                    <a:pt x="344" y="366"/>
                    <a:pt x="340" y="366"/>
                  </a:cubicBezTo>
                  <a:cubicBezTo>
                    <a:pt x="335" y="366"/>
                    <a:pt x="330" y="364"/>
                    <a:pt x="327" y="359"/>
                  </a:cubicBezTo>
                  <a:cubicBezTo>
                    <a:pt x="321" y="352"/>
                    <a:pt x="323" y="342"/>
                    <a:pt x="331" y="336"/>
                  </a:cubicBezTo>
                  <a:cubicBezTo>
                    <a:pt x="358" y="316"/>
                    <a:pt x="379" y="287"/>
                    <a:pt x="389" y="255"/>
                  </a:cubicBezTo>
                  <a:cubicBezTo>
                    <a:pt x="392" y="246"/>
                    <a:pt x="402" y="242"/>
                    <a:pt x="410" y="244"/>
                  </a:cubicBezTo>
                  <a:cubicBezTo>
                    <a:pt x="419" y="247"/>
                    <a:pt x="424" y="257"/>
                    <a:pt x="421" y="266"/>
                  </a:cubicBezTo>
                  <a:cubicBezTo>
                    <a:pt x="408" y="305"/>
                    <a:pt x="384" y="339"/>
                    <a:pt x="350" y="363"/>
                  </a:cubicBezTo>
                  <a:close/>
                  <a:moveTo>
                    <a:pt x="234" y="182"/>
                  </a:moveTo>
                  <a:cubicBezTo>
                    <a:pt x="277" y="182"/>
                    <a:pt x="306" y="208"/>
                    <a:pt x="306" y="245"/>
                  </a:cubicBezTo>
                  <a:cubicBezTo>
                    <a:pt x="306" y="274"/>
                    <a:pt x="283" y="299"/>
                    <a:pt x="251" y="306"/>
                  </a:cubicBezTo>
                  <a:lnTo>
                    <a:pt x="251" y="332"/>
                  </a:lnTo>
                  <a:lnTo>
                    <a:pt x="218" y="332"/>
                  </a:lnTo>
                  <a:lnTo>
                    <a:pt x="218" y="306"/>
                  </a:lnTo>
                  <a:cubicBezTo>
                    <a:pt x="186" y="299"/>
                    <a:pt x="163" y="274"/>
                    <a:pt x="163" y="245"/>
                  </a:cubicBezTo>
                  <a:lnTo>
                    <a:pt x="196" y="245"/>
                  </a:lnTo>
                  <a:cubicBezTo>
                    <a:pt x="196" y="261"/>
                    <a:pt x="213" y="274"/>
                    <a:pt x="234" y="274"/>
                  </a:cubicBezTo>
                  <a:cubicBezTo>
                    <a:pt x="256" y="274"/>
                    <a:pt x="273" y="261"/>
                    <a:pt x="273" y="245"/>
                  </a:cubicBezTo>
                  <a:cubicBezTo>
                    <a:pt x="273" y="226"/>
                    <a:pt x="258" y="215"/>
                    <a:pt x="234" y="215"/>
                  </a:cubicBezTo>
                  <a:cubicBezTo>
                    <a:pt x="185" y="215"/>
                    <a:pt x="163" y="184"/>
                    <a:pt x="163" y="152"/>
                  </a:cubicBezTo>
                  <a:cubicBezTo>
                    <a:pt x="163" y="123"/>
                    <a:pt x="186" y="98"/>
                    <a:pt x="218" y="91"/>
                  </a:cubicBezTo>
                  <a:lnTo>
                    <a:pt x="218" y="65"/>
                  </a:lnTo>
                  <a:lnTo>
                    <a:pt x="251" y="65"/>
                  </a:lnTo>
                  <a:lnTo>
                    <a:pt x="251" y="91"/>
                  </a:lnTo>
                  <a:cubicBezTo>
                    <a:pt x="283" y="98"/>
                    <a:pt x="306" y="123"/>
                    <a:pt x="306" y="152"/>
                  </a:cubicBezTo>
                  <a:lnTo>
                    <a:pt x="273" y="152"/>
                  </a:lnTo>
                  <a:cubicBezTo>
                    <a:pt x="273" y="136"/>
                    <a:pt x="256" y="123"/>
                    <a:pt x="234" y="123"/>
                  </a:cubicBezTo>
                  <a:cubicBezTo>
                    <a:pt x="213" y="123"/>
                    <a:pt x="196" y="136"/>
                    <a:pt x="196" y="152"/>
                  </a:cubicBezTo>
                  <a:cubicBezTo>
                    <a:pt x="196" y="171"/>
                    <a:pt x="210" y="182"/>
                    <a:pt x="234" y="182"/>
                  </a:cubicBezTo>
                  <a:close/>
                  <a:moveTo>
                    <a:pt x="384" y="0"/>
                  </a:moveTo>
                  <a:lnTo>
                    <a:pt x="85" y="0"/>
                  </a:lnTo>
                  <a:cubicBezTo>
                    <a:pt x="33" y="55"/>
                    <a:pt x="0" y="134"/>
                    <a:pt x="0" y="207"/>
                  </a:cubicBezTo>
                  <a:cubicBezTo>
                    <a:pt x="0" y="336"/>
                    <a:pt x="105" y="441"/>
                    <a:pt x="234" y="441"/>
                  </a:cubicBezTo>
                  <a:cubicBezTo>
                    <a:pt x="364" y="441"/>
                    <a:pt x="469" y="336"/>
                    <a:pt x="469" y="207"/>
                  </a:cubicBezTo>
                  <a:cubicBezTo>
                    <a:pt x="469" y="134"/>
                    <a:pt x="436" y="55"/>
                    <a:pt x="384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4" name="Freeform 246">
              <a:extLst>
                <a:ext uri="{FF2B5EF4-FFF2-40B4-BE49-F238E27FC236}">
                  <a16:creationId xmlns:a16="http://schemas.microsoft.com/office/drawing/2014/main" id="{88263F53-7B74-B15D-9F22-AD72FF231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001" y="2883563"/>
              <a:ext cx="239889" cy="193730"/>
            </a:xfrm>
            <a:custGeom>
              <a:avLst/>
              <a:gdLst>
                <a:gd name="T0" fmla="*/ 65 w 468"/>
                <a:gd name="T1" fmla="*/ 331 h 377"/>
                <a:gd name="T2" fmla="*/ 110 w 468"/>
                <a:gd name="T3" fmla="*/ 365 h 377"/>
                <a:gd name="T4" fmla="*/ 139 w 468"/>
                <a:gd name="T5" fmla="*/ 375 h 377"/>
                <a:gd name="T6" fmla="*/ 402 w 468"/>
                <a:gd name="T7" fmla="*/ 377 h 377"/>
                <a:gd name="T8" fmla="*/ 439 w 468"/>
                <a:gd name="T9" fmla="*/ 340 h 377"/>
                <a:gd name="T10" fmla="*/ 439 w 468"/>
                <a:gd name="T11" fmla="*/ 339 h 377"/>
                <a:gd name="T12" fmla="*/ 402 w 468"/>
                <a:gd name="T13" fmla="*/ 302 h 377"/>
                <a:gd name="T14" fmla="*/ 418 w 468"/>
                <a:gd name="T15" fmla="*/ 302 h 377"/>
                <a:gd name="T16" fmla="*/ 455 w 468"/>
                <a:gd name="T17" fmla="*/ 265 h 377"/>
                <a:gd name="T18" fmla="*/ 455 w 468"/>
                <a:gd name="T19" fmla="*/ 263 h 377"/>
                <a:gd name="T20" fmla="*/ 418 w 468"/>
                <a:gd name="T21" fmla="*/ 226 h 377"/>
                <a:gd name="T22" fmla="*/ 431 w 468"/>
                <a:gd name="T23" fmla="*/ 226 h 377"/>
                <a:gd name="T24" fmla="*/ 468 w 468"/>
                <a:gd name="T25" fmla="*/ 189 h 377"/>
                <a:gd name="T26" fmla="*/ 468 w 468"/>
                <a:gd name="T27" fmla="*/ 188 h 377"/>
                <a:gd name="T28" fmla="*/ 431 w 468"/>
                <a:gd name="T29" fmla="*/ 151 h 377"/>
                <a:gd name="T30" fmla="*/ 421 w 468"/>
                <a:gd name="T31" fmla="*/ 151 h 377"/>
                <a:gd name="T32" fmla="*/ 458 w 468"/>
                <a:gd name="T33" fmla="*/ 114 h 377"/>
                <a:gd name="T34" fmla="*/ 458 w 468"/>
                <a:gd name="T35" fmla="*/ 113 h 377"/>
                <a:gd name="T36" fmla="*/ 421 w 468"/>
                <a:gd name="T37" fmla="*/ 76 h 377"/>
                <a:gd name="T38" fmla="*/ 183 w 468"/>
                <a:gd name="T39" fmla="*/ 76 h 377"/>
                <a:gd name="T40" fmla="*/ 156 w 468"/>
                <a:gd name="T41" fmla="*/ 0 h 377"/>
                <a:gd name="T42" fmla="*/ 95 w 468"/>
                <a:gd name="T43" fmla="*/ 36 h 377"/>
                <a:gd name="T44" fmla="*/ 83 w 468"/>
                <a:gd name="T45" fmla="*/ 49 h 377"/>
                <a:gd name="T46" fmla="*/ 58 w 468"/>
                <a:gd name="T47" fmla="*/ 61 h 377"/>
                <a:gd name="T48" fmla="*/ 0 w 468"/>
                <a:gd name="T49" fmla="*/ 61 h 377"/>
                <a:gd name="T50" fmla="*/ 0 w 468"/>
                <a:gd name="T51" fmla="*/ 324 h 377"/>
                <a:gd name="T52" fmla="*/ 42 w 468"/>
                <a:gd name="T53" fmla="*/ 324 h 377"/>
                <a:gd name="T54" fmla="*/ 65 w 468"/>
                <a:gd name="T55" fmla="*/ 33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8" h="377">
                  <a:moveTo>
                    <a:pt x="65" y="331"/>
                  </a:moveTo>
                  <a:lnTo>
                    <a:pt x="110" y="365"/>
                  </a:lnTo>
                  <a:cubicBezTo>
                    <a:pt x="119" y="372"/>
                    <a:pt x="129" y="375"/>
                    <a:pt x="139" y="375"/>
                  </a:cubicBezTo>
                  <a:lnTo>
                    <a:pt x="402" y="377"/>
                  </a:lnTo>
                  <a:cubicBezTo>
                    <a:pt x="423" y="377"/>
                    <a:pt x="439" y="360"/>
                    <a:pt x="439" y="340"/>
                  </a:cubicBezTo>
                  <a:lnTo>
                    <a:pt x="439" y="339"/>
                  </a:lnTo>
                  <a:cubicBezTo>
                    <a:pt x="439" y="318"/>
                    <a:pt x="423" y="302"/>
                    <a:pt x="402" y="302"/>
                  </a:cubicBezTo>
                  <a:lnTo>
                    <a:pt x="418" y="302"/>
                  </a:lnTo>
                  <a:cubicBezTo>
                    <a:pt x="439" y="302"/>
                    <a:pt x="455" y="285"/>
                    <a:pt x="455" y="265"/>
                  </a:cubicBezTo>
                  <a:lnTo>
                    <a:pt x="455" y="263"/>
                  </a:lnTo>
                  <a:cubicBezTo>
                    <a:pt x="455" y="243"/>
                    <a:pt x="439" y="226"/>
                    <a:pt x="418" y="226"/>
                  </a:cubicBezTo>
                  <a:lnTo>
                    <a:pt x="431" y="226"/>
                  </a:lnTo>
                  <a:cubicBezTo>
                    <a:pt x="451" y="226"/>
                    <a:pt x="468" y="210"/>
                    <a:pt x="468" y="189"/>
                  </a:cubicBezTo>
                  <a:lnTo>
                    <a:pt x="468" y="188"/>
                  </a:lnTo>
                  <a:cubicBezTo>
                    <a:pt x="468" y="168"/>
                    <a:pt x="451" y="151"/>
                    <a:pt x="431" y="151"/>
                  </a:cubicBezTo>
                  <a:lnTo>
                    <a:pt x="421" y="151"/>
                  </a:lnTo>
                  <a:cubicBezTo>
                    <a:pt x="442" y="151"/>
                    <a:pt x="458" y="135"/>
                    <a:pt x="458" y="114"/>
                  </a:cubicBezTo>
                  <a:lnTo>
                    <a:pt x="458" y="113"/>
                  </a:lnTo>
                  <a:cubicBezTo>
                    <a:pt x="458" y="93"/>
                    <a:pt x="442" y="76"/>
                    <a:pt x="421" y="76"/>
                  </a:cubicBezTo>
                  <a:lnTo>
                    <a:pt x="183" y="76"/>
                  </a:lnTo>
                  <a:lnTo>
                    <a:pt x="156" y="0"/>
                  </a:lnTo>
                  <a:cubicBezTo>
                    <a:pt x="135" y="3"/>
                    <a:pt x="113" y="12"/>
                    <a:pt x="95" y="36"/>
                  </a:cubicBezTo>
                  <a:lnTo>
                    <a:pt x="83" y="49"/>
                  </a:lnTo>
                  <a:cubicBezTo>
                    <a:pt x="77" y="57"/>
                    <a:pt x="68" y="61"/>
                    <a:pt x="58" y="61"/>
                  </a:cubicBezTo>
                  <a:lnTo>
                    <a:pt x="0" y="61"/>
                  </a:lnTo>
                  <a:lnTo>
                    <a:pt x="0" y="324"/>
                  </a:lnTo>
                  <a:lnTo>
                    <a:pt x="42" y="324"/>
                  </a:lnTo>
                  <a:cubicBezTo>
                    <a:pt x="50" y="324"/>
                    <a:pt x="59" y="326"/>
                    <a:pt x="65" y="3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5" name="Freeform 248">
              <a:extLst>
                <a:ext uri="{FF2B5EF4-FFF2-40B4-BE49-F238E27FC236}">
                  <a16:creationId xmlns:a16="http://schemas.microsoft.com/office/drawing/2014/main" id="{1A6E1728-EB88-C175-A778-085EC16CF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3398" y="2894266"/>
              <a:ext cx="67469" cy="192659"/>
            </a:xfrm>
            <a:custGeom>
              <a:avLst/>
              <a:gdLst>
                <a:gd name="T0" fmla="*/ 50 w 131"/>
                <a:gd name="T1" fmla="*/ 294 h 375"/>
                <a:gd name="T2" fmla="*/ 84 w 131"/>
                <a:gd name="T3" fmla="*/ 294 h 375"/>
                <a:gd name="T4" fmla="*/ 84 w 131"/>
                <a:gd name="T5" fmla="*/ 328 h 375"/>
                <a:gd name="T6" fmla="*/ 50 w 131"/>
                <a:gd name="T7" fmla="*/ 328 h 375"/>
                <a:gd name="T8" fmla="*/ 50 w 131"/>
                <a:gd name="T9" fmla="*/ 294 h 375"/>
                <a:gd name="T10" fmla="*/ 0 w 131"/>
                <a:gd name="T11" fmla="*/ 375 h 375"/>
                <a:gd name="T12" fmla="*/ 131 w 131"/>
                <a:gd name="T13" fmla="*/ 375 h 375"/>
                <a:gd name="T14" fmla="*/ 131 w 131"/>
                <a:gd name="T15" fmla="*/ 0 h 375"/>
                <a:gd name="T16" fmla="*/ 0 w 131"/>
                <a:gd name="T17" fmla="*/ 0 h 375"/>
                <a:gd name="T18" fmla="*/ 0 w 131"/>
                <a:gd name="T19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375">
                  <a:moveTo>
                    <a:pt x="50" y="294"/>
                  </a:moveTo>
                  <a:lnTo>
                    <a:pt x="84" y="294"/>
                  </a:lnTo>
                  <a:lnTo>
                    <a:pt x="84" y="328"/>
                  </a:lnTo>
                  <a:lnTo>
                    <a:pt x="50" y="328"/>
                  </a:lnTo>
                  <a:lnTo>
                    <a:pt x="50" y="294"/>
                  </a:lnTo>
                  <a:close/>
                  <a:moveTo>
                    <a:pt x="0" y="375"/>
                  </a:moveTo>
                  <a:lnTo>
                    <a:pt x="131" y="375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16" name="TextBox 4115">
            <a:extLst>
              <a:ext uri="{FF2B5EF4-FFF2-40B4-BE49-F238E27FC236}">
                <a16:creationId xmlns:a16="http://schemas.microsoft.com/office/drawing/2014/main" id="{426BA5C8-C2DD-09F1-7164-7CD95EAAC210}"/>
              </a:ext>
            </a:extLst>
          </p:cNvPr>
          <p:cNvSpPr txBox="1"/>
          <p:nvPr/>
        </p:nvSpPr>
        <p:spPr>
          <a:xfrm>
            <a:off x="3082070" y="4711590"/>
            <a:ext cx="2771774" cy="1679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SERVICES</a:t>
            </a:r>
          </a:p>
          <a:p>
            <a:pPr marL="0" marR="0" lvl="0" indent="0" algn="ctr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 &amp; EQUIPMENT FINANCING</a:t>
            </a:r>
          </a:p>
          <a:p>
            <a:pPr marL="0" marR="0" lvl="0" indent="0" algn="ctr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RURAL HOUSING FINANCE</a:t>
            </a:r>
          </a:p>
          <a:p>
            <a:pPr marL="0" marR="0" lvl="0" indent="0" algn="ctr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MUTUAL FUNDS</a:t>
            </a:r>
          </a:p>
          <a:p>
            <a:pPr algn="ctr" defTabSz="1219170">
              <a:lnSpc>
                <a:spcPts val="1400"/>
              </a:lnSpc>
              <a:spcBef>
                <a:spcPts val="600"/>
              </a:spcBef>
              <a:buClr>
                <a:srgbClr val="A21627"/>
              </a:buClr>
              <a:defRPr/>
            </a:pPr>
            <a:r>
              <a:rPr kumimoji="0" lang="en-IN" sz="9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 BROKING</a:t>
            </a:r>
          </a:p>
          <a:p>
            <a:pPr marL="0" marR="0" lvl="0" indent="0" algn="ctr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17" name="Picture 4116">
            <a:extLst>
              <a:ext uri="{FF2B5EF4-FFF2-40B4-BE49-F238E27FC236}">
                <a16:creationId xmlns:a16="http://schemas.microsoft.com/office/drawing/2014/main" id="{4FF4099A-383E-9F35-FCD8-D037FA7211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flipH="1">
            <a:off x="6742140" y="3386806"/>
            <a:ext cx="484252" cy="484252"/>
          </a:xfrm>
          <a:prstGeom prst="rect">
            <a:avLst/>
          </a:prstGeom>
          <a:effectLst/>
        </p:spPr>
      </p:pic>
      <p:sp>
        <p:nvSpPr>
          <p:cNvPr id="4118" name="TextBox 4117">
            <a:extLst>
              <a:ext uri="{FF2B5EF4-FFF2-40B4-BE49-F238E27FC236}">
                <a16:creationId xmlns:a16="http://schemas.microsoft.com/office/drawing/2014/main" id="{634D2581-8E39-0E68-9AB1-FB6BA2559639}"/>
              </a:ext>
            </a:extLst>
          </p:cNvPr>
          <p:cNvSpPr txBox="1"/>
          <p:nvPr/>
        </p:nvSpPr>
        <p:spPr>
          <a:xfrm>
            <a:off x="6129544" y="3908970"/>
            <a:ext cx="180156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9" name="TextBox 4118">
            <a:extLst>
              <a:ext uri="{FF2B5EF4-FFF2-40B4-BE49-F238E27FC236}">
                <a16:creationId xmlns:a16="http://schemas.microsoft.com/office/drawing/2014/main" id="{ED383E34-5A1A-B676-17AC-BAC141285FFA}"/>
              </a:ext>
            </a:extLst>
          </p:cNvPr>
          <p:cNvSpPr txBox="1"/>
          <p:nvPr/>
        </p:nvSpPr>
        <p:spPr>
          <a:xfrm>
            <a:off x="5750007" y="4286268"/>
            <a:ext cx="2544418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MILE MOBILITY</a:t>
            </a:r>
          </a:p>
        </p:txBody>
      </p:sp>
      <p:pic>
        <p:nvPicPr>
          <p:cNvPr id="4120" name="Picture 4119">
            <a:extLst>
              <a:ext uri="{FF2B5EF4-FFF2-40B4-BE49-F238E27FC236}">
                <a16:creationId xmlns:a16="http://schemas.microsoft.com/office/drawing/2014/main" id="{FADA74E0-D5EC-BAFE-E99F-90FCDF68B7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93749" y="1783730"/>
            <a:ext cx="473159" cy="473160"/>
          </a:xfrm>
          <a:prstGeom prst="rect">
            <a:avLst/>
          </a:prstGeom>
          <a:effectLst/>
        </p:spPr>
      </p:pic>
      <p:sp>
        <p:nvSpPr>
          <p:cNvPr id="4121" name="TextBox 4120">
            <a:extLst>
              <a:ext uri="{FF2B5EF4-FFF2-40B4-BE49-F238E27FC236}">
                <a16:creationId xmlns:a16="http://schemas.microsoft.com/office/drawing/2014/main" id="{7AB96F03-BDA3-7445-5CD3-F121A87E12A2}"/>
              </a:ext>
            </a:extLst>
          </p:cNvPr>
          <p:cNvSpPr txBox="1"/>
          <p:nvPr/>
        </p:nvSpPr>
        <p:spPr>
          <a:xfrm>
            <a:off x="6192611" y="2314302"/>
            <a:ext cx="180156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2" name="Picture 4121">
            <a:extLst>
              <a:ext uri="{FF2B5EF4-FFF2-40B4-BE49-F238E27FC236}">
                <a16:creationId xmlns:a16="http://schemas.microsoft.com/office/drawing/2014/main" id="{99049790-7E62-1132-78FF-0C3C648B3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804680" y="5189894"/>
            <a:ext cx="405894" cy="405894"/>
          </a:xfrm>
          <a:prstGeom prst="rect">
            <a:avLst/>
          </a:prstGeom>
          <a:effectLst/>
        </p:spPr>
      </p:pic>
      <p:sp>
        <p:nvSpPr>
          <p:cNvPr id="4123" name="TextBox 4122">
            <a:extLst>
              <a:ext uri="{FF2B5EF4-FFF2-40B4-BE49-F238E27FC236}">
                <a16:creationId xmlns:a16="http://schemas.microsoft.com/office/drawing/2014/main" id="{D262178D-028E-6035-C12B-4D07B437FF39}"/>
              </a:ext>
            </a:extLst>
          </p:cNvPr>
          <p:cNvSpPr txBox="1"/>
          <p:nvPr/>
        </p:nvSpPr>
        <p:spPr>
          <a:xfrm>
            <a:off x="6179206" y="5708786"/>
            <a:ext cx="1801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ESTATE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4" name="Picture 4123">
            <a:extLst>
              <a:ext uri="{FF2B5EF4-FFF2-40B4-BE49-F238E27FC236}">
                <a16:creationId xmlns:a16="http://schemas.microsoft.com/office/drawing/2014/main" id="{195709B1-A689-2DE5-455E-A23BB32A90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443595">
            <a:off x="8793324" y="1743873"/>
            <a:ext cx="392699" cy="392697"/>
          </a:xfrm>
          <a:prstGeom prst="rect">
            <a:avLst/>
          </a:prstGeom>
          <a:effectLst/>
        </p:spPr>
      </p:pic>
      <p:sp>
        <p:nvSpPr>
          <p:cNvPr id="4125" name="TextBox 4124">
            <a:extLst>
              <a:ext uri="{FF2B5EF4-FFF2-40B4-BE49-F238E27FC236}">
                <a16:creationId xmlns:a16="http://schemas.microsoft.com/office/drawing/2014/main" id="{0D389A5D-BE6B-F0E7-6590-D389DB94871A}"/>
              </a:ext>
            </a:extLst>
          </p:cNvPr>
          <p:cNvSpPr txBox="1"/>
          <p:nvPr/>
        </p:nvSpPr>
        <p:spPr>
          <a:xfrm>
            <a:off x="9462246" y="1688494"/>
            <a:ext cx="1801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</a:p>
          <a:p>
            <a:r>
              <a:rPr lang="en-IN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6" name="Picture 4125">
            <a:extLst>
              <a:ext uri="{FF2B5EF4-FFF2-40B4-BE49-F238E27FC236}">
                <a16:creationId xmlns:a16="http://schemas.microsoft.com/office/drawing/2014/main" id="{8243BABC-A329-597C-D918-D65144FBCB07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8782954" y="2890689"/>
            <a:ext cx="455528" cy="429298"/>
          </a:xfrm>
          <a:prstGeom prst="rect">
            <a:avLst/>
          </a:prstGeom>
          <a:effectLst/>
        </p:spPr>
      </p:pic>
      <p:sp>
        <p:nvSpPr>
          <p:cNvPr id="4127" name="TextBox 4126">
            <a:extLst>
              <a:ext uri="{FF2B5EF4-FFF2-40B4-BE49-F238E27FC236}">
                <a16:creationId xmlns:a16="http://schemas.microsoft.com/office/drawing/2014/main" id="{C479865A-7D6D-7872-7492-24E79726108C}"/>
              </a:ext>
            </a:extLst>
          </p:cNvPr>
          <p:cNvSpPr txBox="1"/>
          <p:nvPr/>
        </p:nvSpPr>
        <p:spPr>
          <a:xfrm>
            <a:off x="9417201" y="2515759"/>
            <a:ext cx="1984893" cy="997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 MANUFACTURING &amp; STEEL SOLUTIONS</a:t>
            </a:r>
          </a:p>
          <a:p>
            <a:pPr marL="0" marR="0" lvl="0" indent="0" defTabSz="121917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28" name="TextBox 4127">
            <a:extLst>
              <a:ext uri="{FF2B5EF4-FFF2-40B4-BE49-F238E27FC236}">
                <a16:creationId xmlns:a16="http://schemas.microsoft.com/office/drawing/2014/main" id="{D2837123-3D1F-4340-494A-81F4871D9DE0}"/>
              </a:ext>
            </a:extLst>
          </p:cNvPr>
          <p:cNvSpPr txBox="1"/>
          <p:nvPr/>
        </p:nvSpPr>
        <p:spPr>
          <a:xfrm>
            <a:off x="9405769" y="3202322"/>
            <a:ext cx="15946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AUTO RECYCLING </a:t>
            </a:r>
          </a:p>
          <a:p>
            <a:pPr marL="0" marR="0" lvl="0" indent="0" defTabSz="121917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AFTERMARKETS</a:t>
            </a:r>
            <a:endParaRPr kumimoji="0" lang="en-IN" sz="1200" b="1" i="0" u="none" strike="noStrike" kern="1200" cap="none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9" name="Picture 4128">
            <a:extLst>
              <a:ext uri="{FF2B5EF4-FFF2-40B4-BE49-F238E27FC236}">
                <a16:creationId xmlns:a16="http://schemas.microsoft.com/office/drawing/2014/main" id="{591FEF97-B5E4-9543-D802-A3A0248AB560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765834" y="4145787"/>
            <a:ext cx="473999" cy="473999"/>
          </a:xfrm>
          <a:prstGeom prst="rect">
            <a:avLst/>
          </a:prstGeom>
          <a:effectLst/>
        </p:spPr>
      </p:pic>
      <p:sp>
        <p:nvSpPr>
          <p:cNvPr id="4130" name="TextBox 4129">
            <a:extLst>
              <a:ext uri="{FF2B5EF4-FFF2-40B4-BE49-F238E27FC236}">
                <a16:creationId xmlns:a16="http://schemas.microsoft.com/office/drawing/2014/main" id="{B2705E22-42AA-CD2A-6317-839B17B05E9F}"/>
              </a:ext>
            </a:extLst>
          </p:cNvPr>
          <p:cNvSpPr txBox="1"/>
          <p:nvPr/>
        </p:nvSpPr>
        <p:spPr>
          <a:xfrm>
            <a:off x="9413010" y="4113377"/>
            <a:ext cx="1801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</a:p>
          <a:p>
            <a:r>
              <a:rPr lang="en-IN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33" name="Picture 4132">
            <a:extLst>
              <a:ext uri="{FF2B5EF4-FFF2-40B4-BE49-F238E27FC236}">
                <a16:creationId xmlns:a16="http://schemas.microsoft.com/office/drawing/2014/main" id="{A94B94FB-1E91-639A-BBAA-57488D32D252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776220" y="5156950"/>
            <a:ext cx="504688" cy="504688"/>
          </a:xfrm>
          <a:prstGeom prst="rect">
            <a:avLst/>
          </a:prstGeom>
          <a:effectLst/>
        </p:spPr>
      </p:pic>
      <p:sp>
        <p:nvSpPr>
          <p:cNvPr id="4134" name="TextBox 4133">
            <a:extLst>
              <a:ext uri="{FF2B5EF4-FFF2-40B4-BE49-F238E27FC236}">
                <a16:creationId xmlns:a16="http://schemas.microsoft.com/office/drawing/2014/main" id="{66817959-22DE-2A8F-84DA-70BD266787E6}"/>
              </a:ext>
            </a:extLst>
          </p:cNvPr>
          <p:cNvSpPr txBox="1"/>
          <p:nvPr/>
        </p:nvSpPr>
        <p:spPr>
          <a:xfrm>
            <a:off x="9390686" y="5089118"/>
            <a:ext cx="308775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SOLUTIONS</a:t>
            </a:r>
          </a:p>
          <a:p>
            <a:pPr marL="0" marR="0" lvl="0" indent="0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UTILITY</a:t>
            </a:r>
          </a:p>
          <a:p>
            <a:pPr marL="0" marR="0" lvl="0" indent="0" defTabSz="121917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A21627"/>
              </a:buClr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EQUIPMENT</a:t>
            </a:r>
          </a:p>
        </p:txBody>
      </p:sp>
    </p:spTree>
    <p:extLst>
      <p:ext uri="{BB962C8B-B14F-4D97-AF65-F5344CB8AC3E}">
        <p14:creationId xmlns:p14="http://schemas.microsoft.com/office/powerpoint/2010/main" val="304495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DD69545-49AE-6F42-B6B5-38F3FB4CED81}"/>
              </a:ext>
            </a:extLst>
          </p:cNvPr>
          <p:cNvSpPr/>
          <p:nvPr/>
        </p:nvSpPr>
        <p:spPr>
          <a:xfrm>
            <a:off x="4035545" y="1605180"/>
            <a:ext cx="1482781" cy="161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Passenger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 Farm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Tech 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E54698-9334-6244-9BE2-0CB974E486F1}"/>
              </a:ext>
            </a:extLst>
          </p:cNvPr>
          <p:cNvSpPr/>
          <p:nvPr/>
        </p:nvSpPr>
        <p:spPr>
          <a:xfrm>
            <a:off x="10362842" y="1462951"/>
            <a:ext cx="2668861" cy="166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First Cry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Car&amp;Bike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Digi Fin Co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Porter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53385-D040-564F-B295-A4FEA23105A9}"/>
              </a:ext>
            </a:extLst>
          </p:cNvPr>
          <p:cNvSpPr/>
          <p:nvPr/>
        </p:nvSpPr>
        <p:spPr>
          <a:xfrm>
            <a:off x="7272247" y="1515101"/>
            <a:ext cx="2664631" cy="32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Holidays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Real Estate</a:t>
            </a:r>
          </a:p>
          <a:p>
            <a:pPr marL="0" lvl="1">
              <a:lnSpc>
                <a:spcPts val="3140"/>
              </a:lnSpc>
            </a:pPr>
            <a:r>
              <a:rPr lang="en-IN" sz="1200" dirty="0" err="1">
                <a:latin typeface="Arial" panose="020B0604020202020204" pitchFamily="34" charset="0"/>
                <a:cs typeface="Arial" panose="020B0604020202020204" pitchFamily="34" charset="0"/>
              </a:rPr>
              <a:t>Susten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3140"/>
              </a:lnSpc>
            </a:pPr>
            <a:r>
              <a:rPr lang="en-IN" sz="1200" dirty="0" err="1">
                <a:latin typeface="Arial" panose="020B0604020202020204" pitchFamily="34" charset="0"/>
                <a:cs typeface="Arial" panose="020B0604020202020204" pitchFamily="34" charset="0"/>
              </a:rPr>
              <a:t>Accelo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3140"/>
              </a:lnSpc>
            </a:pPr>
            <a:r>
              <a:rPr lang="en-IN" sz="1200" dirty="0" err="1">
                <a:latin typeface="Arial" panose="020B0604020202020204" pitchFamily="34" charset="0"/>
                <a:cs typeface="Arial" panose="020B0604020202020204" pitchFamily="34" charset="0"/>
              </a:rPr>
              <a:t>Powerol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</a:p>
          <a:p>
            <a:pPr marL="0" lvl="1">
              <a:lnSpc>
                <a:spcPts val="3140"/>
              </a:lnSpc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Classic Legends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2B4C90-E200-8141-8CC6-D2647B60B1A2}"/>
              </a:ext>
            </a:extLst>
          </p:cNvPr>
          <p:cNvSpPr/>
          <p:nvPr/>
        </p:nvSpPr>
        <p:spPr>
          <a:xfrm>
            <a:off x="3798588" y="-632300"/>
            <a:ext cx="1118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en-IN" sz="2000" b="1" dirty="0">
              <a:latin typeface="Eurostile" panose="020B0504020202050204" pitchFamily="34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86AF6E-8412-DC47-917C-CE9CBCBB968A}"/>
              </a:ext>
            </a:extLst>
          </p:cNvPr>
          <p:cNvSpPr/>
          <p:nvPr/>
        </p:nvSpPr>
        <p:spPr>
          <a:xfrm>
            <a:off x="7246753" y="775671"/>
            <a:ext cx="1118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</a:p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</a:p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B1840E-C82F-CE4B-A023-15DC122578B4}"/>
              </a:ext>
            </a:extLst>
          </p:cNvPr>
          <p:cNvSpPr/>
          <p:nvPr/>
        </p:nvSpPr>
        <p:spPr>
          <a:xfrm>
            <a:off x="6382290" y="612362"/>
            <a:ext cx="1121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Eurostile" panose="020B0504020202050204" pitchFamily="34" charset="77"/>
              </a:rPr>
              <a:t>8</a:t>
            </a:r>
            <a:endParaRPr lang="en-US" sz="5400" b="1" dirty="0">
              <a:solidFill>
                <a:srgbClr val="C00000"/>
              </a:solidFill>
              <a:latin typeface="Eurostile" panose="020B0504020202050204" pitchFamily="34" charset="77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9EB471-1242-E44C-93E9-E9BED8770FD2}"/>
              </a:ext>
            </a:extLst>
          </p:cNvPr>
          <p:cNvSpPr/>
          <p:nvPr/>
        </p:nvSpPr>
        <p:spPr>
          <a:xfrm>
            <a:off x="4035546" y="768018"/>
            <a:ext cx="1638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</a:p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Businesses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4ABC423-FB38-784E-8C2F-CADFD30534F8}"/>
              </a:ext>
            </a:extLst>
          </p:cNvPr>
          <p:cNvSpPr/>
          <p:nvPr/>
        </p:nvSpPr>
        <p:spPr>
          <a:xfrm>
            <a:off x="3559157" y="588730"/>
            <a:ext cx="598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400" b="1" dirty="0">
                <a:solidFill>
                  <a:srgbClr val="C00000"/>
                </a:solidFill>
                <a:latin typeface="Eurostile" panose="020B0504020202050204" pitchFamily="34" charset="77"/>
              </a:rPr>
              <a:t>4 </a:t>
            </a:r>
            <a:endParaRPr lang="en-US" sz="5400" b="1" dirty="0">
              <a:solidFill>
                <a:srgbClr val="C00000"/>
              </a:solidFill>
              <a:latin typeface="Eurostile" panose="020B0504020202050204" pitchFamily="34" charset="77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0C597B-ABCE-FF48-B7BB-B52612ECC4D2}"/>
              </a:ext>
            </a:extLst>
          </p:cNvPr>
          <p:cNvSpPr/>
          <p:nvPr/>
        </p:nvSpPr>
        <p:spPr>
          <a:xfrm>
            <a:off x="10334515" y="786132"/>
            <a:ext cx="1638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</a:p>
          <a:p>
            <a:pPr marL="0" lvl="1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Businesses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79910B-EE7C-5241-83DE-7594179A65BB}"/>
              </a:ext>
            </a:extLst>
          </p:cNvPr>
          <p:cNvSpPr/>
          <p:nvPr/>
        </p:nvSpPr>
        <p:spPr>
          <a:xfrm>
            <a:off x="9770459" y="629518"/>
            <a:ext cx="598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400" b="1" dirty="0">
                <a:solidFill>
                  <a:srgbClr val="C00000"/>
                </a:solidFill>
                <a:latin typeface="Eurostile" panose="020B0504020202050204" pitchFamily="34" charset="77"/>
              </a:rPr>
              <a:t>4 </a:t>
            </a:r>
            <a:endParaRPr lang="en-US" sz="5400" b="1" dirty="0">
              <a:solidFill>
                <a:srgbClr val="C00000"/>
              </a:solidFill>
              <a:latin typeface="Eurostile" panose="020B0504020202050204" pitchFamily="34" charset="77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25AA070-6A43-C742-8DD0-EBA71526A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350" y="1747526"/>
            <a:ext cx="242035" cy="24203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B5F0E51-9F95-8443-99D2-6FF6FC8C6957}"/>
              </a:ext>
            </a:extLst>
          </p:cNvPr>
          <p:cNvCxnSpPr/>
          <p:nvPr/>
        </p:nvCxnSpPr>
        <p:spPr>
          <a:xfrm>
            <a:off x="3227357" y="1481887"/>
            <a:ext cx="2260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8694A06-EF05-6642-9A6D-E8DE4961704C}"/>
              </a:ext>
            </a:extLst>
          </p:cNvPr>
          <p:cNvCxnSpPr/>
          <p:nvPr/>
        </p:nvCxnSpPr>
        <p:spPr>
          <a:xfrm>
            <a:off x="6559606" y="1468010"/>
            <a:ext cx="2260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0B44E1-1523-514E-9385-756D86A1F8AD}"/>
              </a:ext>
            </a:extLst>
          </p:cNvPr>
          <p:cNvCxnSpPr/>
          <p:nvPr/>
        </p:nvCxnSpPr>
        <p:spPr>
          <a:xfrm>
            <a:off x="9642650" y="1468010"/>
            <a:ext cx="2260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FA3A7E54-8DCF-744F-AACB-691C9A70EA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804" y="2200148"/>
            <a:ext cx="268581" cy="26858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D3F262D-442A-DA46-B539-4D280A6C3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409" y="2580939"/>
            <a:ext cx="268581" cy="2685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A3093CD-ABBB-7F43-AEC7-0B64DF4F22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634" y="2961033"/>
            <a:ext cx="248356" cy="24835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A9F2E8E-BC8D-4B45-8012-2AC9EC7443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0161" y="1665389"/>
            <a:ext cx="255254" cy="2552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09AC06E-712A-144D-BEAA-17493AF776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50161" y="2042188"/>
            <a:ext cx="283008" cy="2830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6EA1317-1CAB-FA4E-9E05-EEDFEF3344E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284" y="2487233"/>
            <a:ext cx="283008" cy="28300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35FEC33-0266-2C46-A381-EE5DF7D225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719" y="2891787"/>
            <a:ext cx="320450" cy="32045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9F2854-6961-F24E-8129-B46449B5DA4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37399" flipH="1">
            <a:off x="6883337" y="4047360"/>
            <a:ext cx="309669" cy="30966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AFD9A33-545B-2143-AAEC-BE3234550A3D}"/>
              </a:ext>
            </a:extLst>
          </p:cNvPr>
          <p:cNvSpPr/>
          <p:nvPr/>
        </p:nvSpPr>
        <p:spPr>
          <a:xfrm>
            <a:off x="0" y="19051"/>
            <a:ext cx="2987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0BE21DF-360D-CD4D-AA2A-CBFE4B91EC0D}"/>
              </a:ext>
            </a:extLst>
          </p:cNvPr>
          <p:cNvSpPr txBox="1">
            <a:spLocks/>
          </p:cNvSpPr>
          <p:nvPr/>
        </p:nvSpPr>
        <p:spPr>
          <a:xfrm>
            <a:off x="817660" y="412683"/>
            <a:ext cx="2047459" cy="1126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spc="300" dirty="0">
                <a:solidFill>
                  <a:srgbClr val="E31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</a:p>
          <a:p>
            <a:pPr algn="l"/>
            <a:r>
              <a:rPr lang="en-US" sz="18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1609435-2654-9749-8F37-1F8093400D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4855" y="2386429"/>
            <a:ext cx="259826" cy="25982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F7AED37-A6F4-544F-878A-7AE40E640A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2820" y="2765357"/>
            <a:ext cx="259827" cy="259827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396FB07-FCEB-3E4C-997C-39EB9DC84BD3}"/>
              </a:ext>
            </a:extLst>
          </p:cNvPr>
          <p:cNvCxnSpPr>
            <a:cxnSpLocks/>
          </p:cNvCxnSpPr>
          <p:nvPr/>
        </p:nvCxnSpPr>
        <p:spPr>
          <a:xfrm>
            <a:off x="0" y="7877"/>
            <a:ext cx="12192000" cy="0"/>
          </a:xfrm>
          <a:prstGeom prst="line">
            <a:avLst/>
          </a:prstGeom>
          <a:ln w="57150">
            <a:solidFill>
              <a:srgbClr val="DD1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54E57686-17F5-6A49-A804-7ADBFE2286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91544" y="3369503"/>
            <a:ext cx="8001003" cy="3475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7A6E01-13DC-7547-83CD-05EA82DBC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3251" y="3460986"/>
            <a:ext cx="6249442" cy="3007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41B13A-61A1-0044-84FD-1E1449DD06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17442" y="3446699"/>
            <a:ext cx="6249442" cy="3007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ED623E-E797-C041-B85A-8305C0EB169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669" y="3305796"/>
            <a:ext cx="230697" cy="230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FB8F04-C57B-8A4C-BCA0-4FCA5D4838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357" y="3638064"/>
            <a:ext cx="311870" cy="3118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3651FF-EC71-6B43-B918-8F49DF3BB43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516" y="4459727"/>
            <a:ext cx="263754" cy="2637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72F8063-3FAC-1C4B-B480-C22ED820D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7869" y="2026610"/>
            <a:ext cx="242035" cy="242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88571-EF88-5145-82EA-585EB09BE41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246" y="1527862"/>
            <a:ext cx="38100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22B299-7F8A-1297-5010-0FDA92897B4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2603" t="-26689" b="-1"/>
          <a:stretch/>
        </p:blipFill>
        <p:spPr>
          <a:xfrm>
            <a:off x="0" y="1036320"/>
            <a:ext cx="678411" cy="5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4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FFF38-A720-4C64-FE59-921578B0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014" t="35296" r="9563" b="18791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F2BD39-D220-4216-EB9C-58D67B30F8BE}"/>
              </a:ext>
            </a:extLst>
          </p:cNvPr>
          <p:cNvSpPr/>
          <p:nvPr/>
        </p:nvSpPr>
        <p:spPr>
          <a:xfrm>
            <a:off x="0" y="0"/>
            <a:ext cx="12192000" cy="1052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D0907CF-21B4-402F-BDD8-C09B648BAE51}"/>
              </a:ext>
            </a:extLst>
          </p:cNvPr>
          <p:cNvSpPr txBox="1">
            <a:spLocks/>
          </p:cNvSpPr>
          <p:nvPr/>
        </p:nvSpPr>
        <p:spPr>
          <a:xfrm>
            <a:off x="2207568" y="12502008"/>
            <a:ext cx="64250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4F33EC3-35B8-4658-BF5A-552320F94207}" type="slidenum">
              <a:rPr lang="en-IN" smtClean="0">
                <a:latin typeface="Segoe UI" panose="020B0502040204020203" pitchFamily="34" charset="0"/>
                <a:cs typeface="Segoe UI" panose="020B0502040204020203" pitchFamily="34" charset="0"/>
              </a:rPr>
              <a:pPr algn="ctr">
                <a:defRPr/>
              </a:pPr>
              <a:t>8</a:t>
            </a:fld>
            <a:endParaRPr lang="en-IN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9D20B-F82A-9434-9CFD-113376F44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514"/>
            <a:ext cx="952500" cy="457200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F471AE7-BFEF-BDDD-48C3-FC476B370788}"/>
              </a:ext>
            </a:extLst>
          </p:cNvPr>
          <p:cNvSpPr txBox="1">
            <a:spLocks/>
          </p:cNvSpPr>
          <p:nvPr/>
        </p:nvSpPr>
        <p:spPr>
          <a:xfrm>
            <a:off x="1055440" y="260648"/>
            <a:ext cx="9937067" cy="63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Eurostile LT Std VN" panose="020B0504020202050204" pitchFamily="34" charset="0"/>
              </a:rPr>
              <a:t>Group Market Capitalisation </a:t>
            </a:r>
            <a:r>
              <a:rPr kumimoji="0" lang="en-I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Eurostile LT Std VN" panose="020B0504020202050204" pitchFamily="34" charset="0"/>
              </a:rPr>
              <a:t>– F23 (10months)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58AFF52-4B77-1C34-7A92-417CF0B85C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741966"/>
              </p:ext>
            </p:extLst>
          </p:nvPr>
        </p:nvGraphicFramePr>
        <p:xfrm>
          <a:off x="2238392" y="1453778"/>
          <a:ext cx="5753388" cy="4673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1039327-D275-A5B7-97EF-8FE626562A96}"/>
              </a:ext>
            </a:extLst>
          </p:cNvPr>
          <p:cNvSpPr txBox="1"/>
          <p:nvPr/>
        </p:nvSpPr>
        <p:spPr>
          <a:xfrm>
            <a:off x="6220690" y="1742539"/>
            <a:ext cx="16235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INR 3,30</a:t>
            </a:r>
            <a:r>
              <a:rPr lang="en-IN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,213</a:t>
            </a: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CR**</a:t>
            </a:r>
            <a:b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(US$ 40</a:t>
            </a:r>
            <a:r>
              <a:rPr lang="en-IN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.31</a:t>
            </a: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BN^)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19D86-C072-68E2-26CA-8173159BA953}"/>
              </a:ext>
            </a:extLst>
          </p:cNvPr>
          <p:cNvSpPr txBox="1"/>
          <p:nvPr/>
        </p:nvSpPr>
        <p:spPr>
          <a:xfrm>
            <a:off x="4606066" y="4848704"/>
            <a:ext cx="16235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INR 39</a:t>
            </a:r>
            <a:r>
              <a:rPr lang="en-IN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,790</a:t>
            </a: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CR*</a:t>
            </a:r>
            <a:b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(US$ 4</a:t>
            </a:r>
            <a:r>
              <a:rPr lang="en-IN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.86</a:t>
            </a: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BN^)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DC5FC5-D67A-25CE-35DC-14789A82322E}"/>
              </a:ext>
            </a:extLst>
          </p:cNvPr>
          <p:cNvSpPr txBox="1"/>
          <p:nvPr/>
        </p:nvSpPr>
        <p:spPr>
          <a:xfrm>
            <a:off x="2951961" y="5183230"/>
            <a:ext cx="16235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INR </a:t>
            </a:r>
            <a:r>
              <a:rPr lang="en-IN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3,736</a:t>
            </a: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CR*</a:t>
            </a:r>
            <a:b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(US$ </a:t>
            </a:r>
            <a:r>
              <a:rPr lang="en-IN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0.46</a:t>
            </a:r>
            <a:r>
              <a:rPr kumimoji="0" lang="en-IN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BN^)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1D5BB1-3A20-3BD9-D3AC-7C58C268B042}"/>
              </a:ext>
            </a:extLst>
          </p:cNvPr>
          <p:cNvSpPr txBox="1"/>
          <p:nvPr/>
        </p:nvSpPr>
        <p:spPr>
          <a:xfrm>
            <a:off x="7908568" y="5029337"/>
            <a:ext cx="3087382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*Price as on 31 </a:t>
            </a:r>
            <a:r>
              <a:rPr lang="en-IN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corresponding fiscal year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**Price as on 31 January 2023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^</a:t>
            </a: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US$ 1 = INR 81.92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5909327-95EC-73B0-0A11-2A97AE0BD7A9}"/>
              </a:ext>
            </a:extLst>
          </p:cNvPr>
          <p:cNvCxnSpPr/>
          <p:nvPr/>
        </p:nvCxnSpPr>
        <p:spPr>
          <a:xfrm flipV="1">
            <a:off x="5464159" y="2705012"/>
            <a:ext cx="1065670" cy="2136203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1FFF38-A720-4C64-FE59-921578B0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014" t="37419" r="9563" b="2082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F2BD39-D220-4216-EB9C-58D67B30F8BE}"/>
              </a:ext>
            </a:extLst>
          </p:cNvPr>
          <p:cNvSpPr/>
          <p:nvPr/>
        </p:nvSpPr>
        <p:spPr>
          <a:xfrm>
            <a:off x="0" y="0"/>
            <a:ext cx="12192000" cy="1052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D0907CF-21B4-402F-BDD8-C09B648BAE51}"/>
              </a:ext>
            </a:extLst>
          </p:cNvPr>
          <p:cNvSpPr txBox="1">
            <a:spLocks/>
          </p:cNvSpPr>
          <p:nvPr/>
        </p:nvSpPr>
        <p:spPr>
          <a:xfrm>
            <a:off x="2207568" y="12502008"/>
            <a:ext cx="64250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4F33EC3-35B8-4658-BF5A-552320F94207}" type="slidenum">
              <a:rPr lang="en-IN" smtClean="0">
                <a:latin typeface="Segoe UI" panose="020B0502040204020203" pitchFamily="34" charset="0"/>
                <a:cs typeface="Segoe UI" panose="020B0502040204020203" pitchFamily="34" charset="0"/>
              </a:rPr>
              <a:pPr algn="ctr">
                <a:defRPr/>
              </a:pPr>
              <a:t>9</a:t>
            </a:fld>
            <a:endParaRPr lang="en-IN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9D20B-F82A-9434-9CFD-113376F44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514"/>
            <a:ext cx="952500" cy="457200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F471AE7-BFEF-BDDD-48C3-FC476B370788}"/>
              </a:ext>
            </a:extLst>
          </p:cNvPr>
          <p:cNvSpPr txBox="1">
            <a:spLocks/>
          </p:cNvSpPr>
          <p:nvPr/>
        </p:nvSpPr>
        <p:spPr>
          <a:xfrm>
            <a:off x="1055440" y="260648"/>
            <a:ext cx="9937067" cy="63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rgbClr val="4D4D4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Eurostile LT Std VN" panose="020B0504020202050204" pitchFamily="34" charset="0"/>
              </a:rPr>
              <a:t>History of Value Creation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Eurostile LT Std VN" panose="020B050402020205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6F00B8-5FC0-3BFF-1924-C0BA0F8E5C82}"/>
              </a:ext>
            </a:extLst>
          </p:cNvPr>
          <p:cNvGrpSpPr/>
          <p:nvPr/>
        </p:nvGrpSpPr>
        <p:grpSpPr>
          <a:xfrm>
            <a:off x="1304023" y="1384799"/>
            <a:ext cx="9870255" cy="5120232"/>
            <a:chOff x="839074" y="1384799"/>
            <a:chExt cx="10820334" cy="5613088"/>
          </a:xfrm>
        </p:grpSpPr>
        <p:pic>
          <p:nvPicPr>
            <p:cNvPr id="2" name="Picture 1" descr="Chart, line chart&#10;&#10;Description automatically generated">
              <a:extLst>
                <a:ext uri="{FF2B5EF4-FFF2-40B4-BE49-F238E27FC236}">
                  <a16:creationId xmlns:a16="http://schemas.microsoft.com/office/drawing/2014/main" id="{70751F52-8F3E-FB3B-4824-7AC627B69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074" y="1384799"/>
              <a:ext cx="10490370" cy="487303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Slide Number Placeholder 2">
              <a:extLst>
                <a:ext uri="{FF2B5EF4-FFF2-40B4-BE49-F238E27FC236}">
                  <a16:creationId xmlns:a16="http://schemas.microsoft.com/office/drawing/2014/main" id="{F57C611C-03F5-F727-A396-B08305C07BA5}"/>
                </a:ext>
              </a:extLst>
            </p:cNvPr>
            <p:cNvSpPr txBox="1">
              <a:spLocks/>
            </p:cNvSpPr>
            <p:nvPr/>
          </p:nvSpPr>
          <p:spPr>
            <a:xfrm>
              <a:off x="11003268" y="6371526"/>
              <a:ext cx="65614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F20388C-88B2-7C4D-899F-D87B4267A817}" type="slidenum">
                <a:rPr lang="en-US" smtClean="0"/>
                <a:pPr/>
                <a:t>9</a:t>
              </a:fld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BA943D-C77D-472D-9219-89D478D2C5AC}"/>
                </a:ext>
              </a:extLst>
            </p:cNvPr>
            <p:cNvSpPr txBox="1"/>
            <p:nvPr/>
          </p:nvSpPr>
          <p:spPr>
            <a:xfrm>
              <a:off x="7246186" y="5985680"/>
              <a:ext cx="1037463" cy="101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ct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2002-2018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CAGR: 31%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005A61-8D00-CF80-8F2E-1EAE6CA8E154}"/>
                </a:ext>
              </a:extLst>
            </p:cNvPr>
            <p:cNvSpPr txBox="1"/>
            <p:nvPr/>
          </p:nvSpPr>
          <p:spPr>
            <a:xfrm>
              <a:off x="8699459" y="6389065"/>
              <a:ext cx="1122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08/18 – 03/20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CAGR: -54%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6965C3-D036-4EBB-10C3-1E0CAB087D7F}"/>
                </a:ext>
              </a:extLst>
            </p:cNvPr>
            <p:cNvSpPr txBox="1"/>
            <p:nvPr/>
          </p:nvSpPr>
          <p:spPr>
            <a:xfrm>
              <a:off x="9789666" y="6119336"/>
              <a:ext cx="107914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04/20– 01/23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CAGR: 77%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DAAD59-AF0E-494D-68A7-D4A107A23A93}"/>
                </a:ext>
              </a:extLst>
            </p:cNvPr>
            <p:cNvCxnSpPr>
              <a:cxnSpLocks/>
            </p:cNvCxnSpPr>
            <p:nvPr/>
          </p:nvCxnSpPr>
          <p:spPr>
            <a:xfrm>
              <a:off x="9683976" y="2363827"/>
              <a:ext cx="0" cy="3032733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02111F-AAD6-7691-ECA9-60474C574871}"/>
                </a:ext>
              </a:extLst>
            </p:cNvPr>
            <p:cNvCxnSpPr>
              <a:cxnSpLocks/>
            </p:cNvCxnSpPr>
            <p:nvPr/>
          </p:nvCxnSpPr>
          <p:spPr>
            <a:xfrm>
              <a:off x="8996350" y="2363826"/>
              <a:ext cx="0" cy="3032733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5AC031-5B58-6B02-A499-77E043A59ABF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566" y="2363827"/>
              <a:ext cx="0" cy="3032733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51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17128</TotalTime>
  <Words>1061</Words>
  <Application>Microsoft Office PowerPoint</Application>
  <PresentationFormat>Widescreen</PresentationFormat>
  <Paragraphs>230</Paragraphs>
  <Slides>26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Eurostile</vt:lpstr>
      <vt:lpstr>Eurostile LT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Born Electric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KHARGA ASHA</dc:creator>
  <cp:lastModifiedBy>kokane, nikhil (BOM-INA)</cp:lastModifiedBy>
  <cp:revision>92</cp:revision>
  <dcterms:created xsi:type="dcterms:W3CDTF">2023-01-04T04:10:43Z</dcterms:created>
  <dcterms:modified xsi:type="dcterms:W3CDTF">2023-04-20T05:55:46Z</dcterms:modified>
</cp:coreProperties>
</file>